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59" r:id="rId3"/>
    <p:sldId id="260" r:id="rId4"/>
    <p:sldId id="26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7" d="100"/>
          <a:sy n="107" d="100"/>
        </p:scale>
        <p:origin x="-894" y="7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rgbClr val="565F6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rgbClr val="565F6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rgbClr val="565F6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763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156575" y="5715000"/>
            <a:ext cx="549275" cy="549275"/>
          </a:xfrm>
          <a:custGeom>
            <a:avLst/>
            <a:gdLst/>
            <a:ahLst/>
            <a:cxnLst/>
            <a:rect l="l" t="t" r="r" b="b"/>
            <a:pathLst>
              <a:path w="549275" h="549275">
                <a:moveTo>
                  <a:pt x="274700" y="0"/>
                </a:moveTo>
                <a:lnTo>
                  <a:pt x="225309" y="4424"/>
                </a:lnTo>
                <a:lnTo>
                  <a:pt x="178828" y="17182"/>
                </a:lnTo>
                <a:lnTo>
                  <a:pt x="136031" y="37496"/>
                </a:lnTo>
                <a:lnTo>
                  <a:pt x="97693" y="64591"/>
                </a:lnTo>
                <a:lnTo>
                  <a:pt x="64589" y="97692"/>
                </a:lnTo>
                <a:lnTo>
                  <a:pt x="37493" y="136023"/>
                </a:lnTo>
                <a:lnTo>
                  <a:pt x="17180" y="178808"/>
                </a:lnTo>
                <a:lnTo>
                  <a:pt x="4424" y="225271"/>
                </a:lnTo>
                <a:lnTo>
                  <a:pt x="0" y="274637"/>
                </a:lnTo>
                <a:lnTo>
                  <a:pt x="4424" y="324003"/>
                </a:lnTo>
                <a:lnTo>
                  <a:pt x="17180" y="370466"/>
                </a:lnTo>
                <a:lnTo>
                  <a:pt x="37493" y="413251"/>
                </a:lnTo>
                <a:lnTo>
                  <a:pt x="64589" y="451582"/>
                </a:lnTo>
                <a:lnTo>
                  <a:pt x="97693" y="484683"/>
                </a:lnTo>
                <a:lnTo>
                  <a:pt x="136031" y="511778"/>
                </a:lnTo>
                <a:lnTo>
                  <a:pt x="178828" y="532092"/>
                </a:lnTo>
                <a:lnTo>
                  <a:pt x="225309" y="544850"/>
                </a:lnTo>
                <a:lnTo>
                  <a:pt x="274700" y="549275"/>
                </a:lnTo>
                <a:lnTo>
                  <a:pt x="324054" y="544850"/>
                </a:lnTo>
                <a:lnTo>
                  <a:pt x="370506" y="532092"/>
                </a:lnTo>
                <a:lnTo>
                  <a:pt x="413281" y="511778"/>
                </a:lnTo>
                <a:lnTo>
                  <a:pt x="451603" y="484683"/>
                </a:lnTo>
                <a:lnTo>
                  <a:pt x="484696" y="451582"/>
                </a:lnTo>
                <a:lnTo>
                  <a:pt x="511786" y="413251"/>
                </a:lnTo>
                <a:lnTo>
                  <a:pt x="532096" y="370466"/>
                </a:lnTo>
                <a:lnTo>
                  <a:pt x="544851" y="324003"/>
                </a:lnTo>
                <a:lnTo>
                  <a:pt x="549275" y="274637"/>
                </a:lnTo>
                <a:lnTo>
                  <a:pt x="544851" y="225271"/>
                </a:lnTo>
                <a:lnTo>
                  <a:pt x="532096" y="178808"/>
                </a:lnTo>
                <a:lnTo>
                  <a:pt x="511786" y="136023"/>
                </a:lnTo>
                <a:lnTo>
                  <a:pt x="484696" y="97692"/>
                </a:lnTo>
                <a:lnTo>
                  <a:pt x="451603" y="64591"/>
                </a:lnTo>
                <a:lnTo>
                  <a:pt x="413281" y="37496"/>
                </a:lnTo>
                <a:lnTo>
                  <a:pt x="370506" y="17182"/>
                </a:lnTo>
                <a:lnTo>
                  <a:pt x="324054" y="4424"/>
                </a:lnTo>
                <a:lnTo>
                  <a:pt x="27470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7625" y="0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11430" y="0"/>
                </a:moveTo>
                <a:lnTo>
                  <a:pt x="0" y="0"/>
                </a:lnTo>
                <a:lnTo>
                  <a:pt x="0" y="6858000"/>
                </a:lnTo>
                <a:lnTo>
                  <a:pt x="11430" y="6858000"/>
                </a:lnTo>
                <a:lnTo>
                  <a:pt x="11430" y="0"/>
                </a:lnTo>
                <a:close/>
              </a:path>
              <a:path w="57150" h="6858000">
                <a:moveTo>
                  <a:pt x="57150" y="0"/>
                </a:moveTo>
                <a:lnTo>
                  <a:pt x="22860" y="0"/>
                </a:lnTo>
                <a:lnTo>
                  <a:pt x="22860" y="6858000"/>
                </a:lnTo>
                <a:lnTo>
                  <a:pt x="57150" y="6858000"/>
                </a:lnTo>
                <a:lnTo>
                  <a:pt x="57150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0"/>
                </a:lnTo>
                <a:lnTo>
                  <a:pt x="0" y="6858000"/>
                </a:lnTo>
                <a:lnTo>
                  <a:pt x="304800" y="6858000"/>
                </a:lnTo>
                <a:lnTo>
                  <a:pt x="304800" y="0"/>
                </a:lnTo>
                <a:close/>
              </a:path>
            </a:pathLst>
          </a:custGeom>
          <a:solidFill>
            <a:srgbClr val="FDC3AD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15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525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55445" y="316547"/>
            <a:ext cx="5299075" cy="848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0">
                <a:solidFill>
                  <a:srgbClr val="565F6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257" y="1875838"/>
            <a:ext cx="7920990" cy="2007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2472" y="338137"/>
            <a:ext cx="7027545" cy="1031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100965" algn="ctr">
              <a:lnSpc>
                <a:spcPct val="100000"/>
              </a:lnSpc>
              <a:spcBef>
                <a:spcPts val="130"/>
              </a:spcBef>
              <a:tabLst>
                <a:tab pos="949960" algn="l"/>
              </a:tabLst>
            </a:pPr>
            <a:r>
              <a:rPr sz="2850" spc="5" dirty="0">
                <a:solidFill>
                  <a:srgbClr val="0D0D0D"/>
                </a:solidFill>
                <a:latin typeface="Times New Roman"/>
                <a:cs typeface="Times New Roman"/>
              </a:rPr>
              <a:t>ЧТО	</a:t>
            </a:r>
            <a:r>
              <a:rPr sz="2850" spc="-30" dirty="0">
                <a:solidFill>
                  <a:srgbClr val="0D0D0D"/>
                </a:solidFill>
                <a:latin typeface="Times New Roman"/>
                <a:cs typeface="Times New Roman"/>
              </a:rPr>
              <a:t>ТАКОЕ</a:t>
            </a:r>
            <a:endParaRPr sz="2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3600" dirty="0">
                <a:solidFill>
                  <a:srgbClr val="0D0D0D"/>
                </a:solidFill>
                <a:latin typeface="Times New Roman"/>
                <a:cs typeface="Times New Roman"/>
              </a:rPr>
              <a:t>«</a:t>
            </a:r>
            <a:r>
              <a:rPr sz="2850" dirty="0">
                <a:solidFill>
                  <a:srgbClr val="0D0D0D"/>
                </a:solidFill>
                <a:latin typeface="Times New Roman"/>
                <a:cs typeface="Times New Roman"/>
              </a:rPr>
              <a:t>ФУНКЦИОНАЛЬНАЯ</a:t>
            </a:r>
            <a:r>
              <a:rPr sz="2850" spc="1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50" spc="-15" dirty="0">
                <a:solidFill>
                  <a:srgbClr val="0D0D0D"/>
                </a:solidFill>
                <a:latin typeface="Times New Roman"/>
                <a:cs typeface="Times New Roman"/>
              </a:rPr>
              <a:t>ГРАМОТНОСТЬ</a:t>
            </a:r>
            <a:r>
              <a:rPr sz="3600" spc="-15" dirty="0">
                <a:solidFill>
                  <a:srgbClr val="0D0D0D"/>
                </a:solidFill>
                <a:latin typeface="Times New Roman"/>
                <a:cs typeface="Times New Roman"/>
              </a:rPr>
              <a:t>»?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0234" y="1542361"/>
            <a:ext cx="7694295" cy="456882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R="107314" algn="ctr">
              <a:lnSpc>
                <a:spcPct val="100000"/>
              </a:lnSpc>
              <a:spcBef>
                <a:spcPts val="700"/>
              </a:spcBef>
            </a:pPr>
            <a:r>
              <a:rPr sz="3600" b="1" dirty="0">
                <a:latin typeface="Times New Roman"/>
                <a:cs typeface="Times New Roman"/>
              </a:rPr>
              <a:t>Функциональная</a:t>
            </a:r>
            <a:r>
              <a:rPr sz="3600" b="1" spc="-70" dirty="0">
                <a:latin typeface="Times New Roman"/>
                <a:cs typeface="Times New Roman"/>
              </a:rPr>
              <a:t> </a:t>
            </a:r>
            <a:r>
              <a:rPr sz="3600" b="1" spc="-15" dirty="0">
                <a:latin typeface="Times New Roman"/>
                <a:cs typeface="Times New Roman"/>
              </a:rPr>
              <a:t>грамотность</a:t>
            </a:r>
            <a:endParaRPr sz="3600">
              <a:latin typeface="Times New Roman"/>
              <a:cs typeface="Times New Roman"/>
            </a:endParaRPr>
          </a:p>
          <a:p>
            <a:pPr marL="12065" marR="5080" indent="1270" algn="ctr">
              <a:lnSpc>
                <a:spcPct val="100000"/>
              </a:lnSpc>
              <a:spcBef>
                <a:spcPts val="600"/>
              </a:spcBef>
            </a:pPr>
            <a:r>
              <a:rPr sz="3600" dirty="0">
                <a:latin typeface="Times New Roman"/>
                <a:cs typeface="Times New Roman"/>
              </a:rPr>
              <a:t>–</a:t>
            </a:r>
            <a:r>
              <a:rPr sz="3600" spc="-5" dirty="0">
                <a:latin typeface="Times New Roman"/>
                <a:cs typeface="Times New Roman"/>
              </a:rPr>
              <a:t> </a:t>
            </a:r>
            <a:r>
              <a:rPr sz="3600" spc="-15" dirty="0">
                <a:latin typeface="Times New Roman"/>
                <a:cs typeface="Times New Roman"/>
              </a:rPr>
              <a:t>это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10" dirty="0">
                <a:latin typeface="Times New Roman"/>
                <a:cs typeface="Times New Roman"/>
              </a:rPr>
              <a:t>способность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spc="-15" dirty="0">
                <a:latin typeface="Times New Roman"/>
                <a:cs typeface="Times New Roman"/>
              </a:rPr>
              <a:t>человека 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Times New Roman"/>
                <a:cs typeface="Times New Roman"/>
              </a:rPr>
              <a:t>использовать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приобретаемые</a:t>
            </a:r>
            <a:r>
              <a:rPr sz="3600" spc="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в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15" dirty="0">
                <a:latin typeface="Times New Roman"/>
                <a:cs typeface="Times New Roman"/>
              </a:rPr>
              <a:t>течение </a:t>
            </a:r>
            <a:r>
              <a:rPr sz="3600" spc="-88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жизни</a:t>
            </a:r>
            <a:r>
              <a:rPr sz="3600" spc="-10" dirty="0">
                <a:latin typeface="Times New Roman"/>
                <a:cs typeface="Times New Roman"/>
              </a:rPr>
              <a:t> знания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для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решения</a:t>
            </a:r>
            <a:r>
              <a:rPr sz="3600" spc="-5" dirty="0">
                <a:latin typeface="Times New Roman"/>
                <a:cs typeface="Times New Roman"/>
              </a:rPr>
              <a:t> </a:t>
            </a:r>
            <a:r>
              <a:rPr sz="3600" spc="-40" dirty="0">
                <a:latin typeface="Times New Roman"/>
                <a:cs typeface="Times New Roman"/>
              </a:rPr>
              <a:t>широкого</a:t>
            </a:r>
            <a:endParaRPr sz="3600">
              <a:latin typeface="Times New Roman"/>
              <a:cs typeface="Times New Roman"/>
            </a:endParaRPr>
          </a:p>
          <a:p>
            <a:pPr marL="690880" marR="682625" indent="-1905" algn="ctr">
              <a:lnSpc>
                <a:spcPct val="100000"/>
              </a:lnSpc>
              <a:spcBef>
                <a:spcPts val="5"/>
              </a:spcBef>
            </a:pPr>
            <a:r>
              <a:rPr sz="3600" spc="-10" dirty="0">
                <a:latin typeface="Times New Roman"/>
                <a:cs typeface="Times New Roman"/>
              </a:rPr>
              <a:t>диапазона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жизненных</a:t>
            </a:r>
            <a:r>
              <a:rPr sz="3600" spc="15" dirty="0">
                <a:latin typeface="Times New Roman"/>
                <a:cs typeface="Times New Roman"/>
              </a:rPr>
              <a:t> </a:t>
            </a:r>
            <a:r>
              <a:rPr sz="3600" spc="-30" dirty="0">
                <a:latin typeface="Times New Roman"/>
                <a:cs typeface="Times New Roman"/>
              </a:rPr>
              <a:t>задач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в 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различных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Times New Roman"/>
                <a:cs typeface="Times New Roman"/>
              </a:rPr>
              <a:t>сферах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spc="-20" dirty="0">
                <a:latin typeface="Times New Roman"/>
                <a:cs typeface="Times New Roman"/>
              </a:rPr>
              <a:t>человеческой</a:t>
            </a:r>
            <a:endParaRPr sz="3600">
              <a:latin typeface="Times New Roman"/>
              <a:cs typeface="Times New Roman"/>
            </a:endParaRPr>
          </a:p>
          <a:p>
            <a:pPr marL="157480" marR="146685" algn="ctr">
              <a:lnSpc>
                <a:spcPct val="100000"/>
              </a:lnSpc>
              <a:spcBef>
                <a:spcPts val="5"/>
              </a:spcBef>
            </a:pPr>
            <a:r>
              <a:rPr sz="3600" spc="5" dirty="0">
                <a:latin typeface="Times New Roman"/>
                <a:cs typeface="Times New Roman"/>
              </a:rPr>
              <a:t>деятельности,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общения</a:t>
            </a:r>
            <a:r>
              <a:rPr sz="3600" spc="-4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и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социальных </a:t>
            </a:r>
            <a:r>
              <a:rPr sz="3600" spc="-88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отношений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3269" y="607695"/>
            <a:ext cx="7546975" cy="4505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D0D0D"/>
                </a:solidFill>
                <a:latin typeface="Times New Roman"/>
                <a:cs typeface="Times New Roman"/>
              </a:rPr>
              <a:t>П</a:t>
            </a:r>
            <a:r>
              <a:rPr sz="1900" b="1" dirty="0">
                <a:solidFill>
                  <a:srgbClr val="0D0D0D"/>
                </a:solidFill>
                <a:latin typeface="Times New Roman"/>
                <a:cs typeface="Times New Roman"/>
              </a:rPr>
              <a:t>О</a:t>
            </a:r>
            <a:r>
              <a:rPr sz="1900" b="1" spc="13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0D0D0D"/>
                </a:solidFill>
                <a:latin typeface="Times New Roman"/>
                <a:cs typeface="Times New Roman"/>
              </a:rPr>
              <a:t>ОПИСАНИЮ</a:t>
            </a:r>
            <a:r>
              <a:rPr sz="1900" b="1" spc="6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900" b="1" spc="15" dirty="0">
                <a:solidFill>
                  <a:srgbClr val="0D0D0D"/>
                </a:solidFill>
                <a:latin typeface="Times New Roman"/>
                <a:cs typeface="Times New Roman"/>
              </a:rPr>
              <a:t>КАРТИНЫ</a:t>
            </a:r>
            <a:r>
              <a:rPr sz="1900" b="1" spc="10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900" b="1" spc="15" dirty="0">
                <a:solidFill>
                  <a:srgbClr val="0D0D0D"/>
                </a:solidFill>
                <a:latin typeface="Times New Roman"/>
                <a:cs typeface="Times New Roman"/>
              </a:rPr>
              <a:t>ВСПОМНИТЕ</a:t>
            </a:r>
            <a:r>
              <a:rPr sz="1900" b="1" spc="6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0D0D0D"/>
                </a:solidFill>
                <a:latin typeface="Times New Roman"/>
                <a:cs typeface="Times New Roman"/>
              </a:rPr>
              <a:t>НАЗВАНИЕ</a:t>
            </a:r>
            <a:endParaRPr sz="1900">
              <a:latin typeface="Times New Roman"/>
              <a:cs typeface="Times New Roman"/>
            </a:endParaRPr>
          </a:p>
          <a:p>
            <a:pPr marL="73660" algn="ctr">
              <a:lnSpc>
                <a:spcPct val="100000"/>
              </a:lnSpc>
            </a:pPr>
            <a:r>
              <a:rPr sz="1900" b="1" spc="-10" dirty="0">
                <a:solidFill>
                  <a:srgbClr val="0D0D0D"/>
                </a:solidFill>
                <a:latin typeface="Times New Roman"/>
                <a:cs typeface="Times New Roman"/>
              </a:rPr>
              <a:t>ХУДОЖЕСТВЕННОГО</a:t>
            </a:r>
            <a:r>
              <a:rPr sz="1900" b="1" spc="9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0D0D0D"/>
                </a:solidFill>
                <a:latin typeface="Times New Roman"/>
                <a:cs typeface="Times New Roman"/>
              </a:rPr>
              <a:t>ПОЛОТНА</a:t>
            </a:r>
            <a:r>
              <a:rPr sz="2400" b="1" dirty="0">
                <a:solidFill>
                  <a:srgbClr val="0D0D0D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51130" algn="ctr">
              <a:lnSpc>
                <a:spcPct val="100000"/>
              </a:lnSpc>
            </a:pPr>
            <a:r>
              <a:rPr sz="2400" b="1" dirty="0">
                <a:solidFill>
                  <a:srgbClr val="0D0D0D"/>
                </a:solidFill>
                <a:latin typeface="Times New Roman"/>
                <a:cs typeface="Times New Roman"/>
              </a:rPr>
              <a:t>П</a:t>
            </a:r>
            <a:r>
              <a:rPr sz="1900" b="1" dirty="0">
                <a:solidFill>
                  <a:srgbClr val="0D0D0D"/>
                </a:solidFill>
                <a:latin typeface="Times New Roman"/>
                <a:cs typeface="Times New Roman"/>
              </a:rPr>
              <a:t>ОДБЕРИТЕ</a:t>
            </a:r>
            <a:r>
              <a:rPr sz="1900" b="1" spc="7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900" b="1" spc="15" dirty="0">
                <a:solidFill>
                  <a:srgbClr val="0D0D0D"/>
                </a:solidFill>
                <a:latin typeface="Times New Roman"/>
                <a:cs typeface="Times New Roman"/>
              </a:rPr>
              <a:t>МУЗЫКАЛЬНОЕ</a:t>
            </a:r>
            <a:r>
              <a:rPr sz="1900" b="1" spc="4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900" b="1" spc="10" dirty="0">
                <a:solidFill>
                  <a:srgbClr val="0D0D0D"/>
                </a:solidFill>
                <a:latin typeface="Times New Roman"/>
                <a:cs typeface="Times New Roman"/>
              </a:rPr>
              <a:t>ПРОИЗВЕДЕНИЕ</a:t>
            </a:r>
            <a:r>
              <a:rPr sz="1900" b="1" spc="5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900" b="1" spc="10" dirty="0">
                <a:solidFill>
                  <a:srgbClr val="0D0D0D"/>
                </a:solidFill>
                <a:latin typeface="Times New Roman"/>
                <a:cs typeface="Times New Roman"/>
              </a:rPr>
              <a:t>К</a:t>
            </a:r>
            <a:r>
              <a:rPr sz="1900" b="1" spc="13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900" b="1" spc="15" dirty="0">
                <a:solidFill>
                  <a:srgbClr val="0D0D0D"/>
                </a:solidFill>
                <a:latin typeface="Times New Roman"/>
                <a:cs typeface="Times New Roman"/>
              </a:rPr>
              <a:t>НЕМУ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На </a:t>
            </a:r>
            <a:r>
              <a:rPr sz="2400" spc="-15" dirty="0">
                <a:latin typeface="Times New Roman"/>
                <a:cs typeface="Times New Roman"/>
              </a:rPr>
              <a:t>этой картине </a:t>
            </a:r>
            <a:r>
              <a:rPr sz="2400" dirty="0">
                <a:latin typeface="Times New Roman"/>
                <a:cs typeface="Times New Roman"/>
              </a:rPr>
              <a:t>мы </a:t>
            </a:r>
            <a:r>
              <a:rPr sz="2400" spc="-5" dirty="0">
                <a:latin typeface="Times New Roman"/>
                <a:cs typeface="Times New Roman"/>
              </a:rPr>
              <a:t>увидим </a:t>
            </a:r>
            <a:r>
              <a:rPr sz="2400" spc="-15" dirty="0">
                <a:latin typeface="Times New Roman"/>
                <a:cs typeface="Times New Roman"/>
              </a:rPr>
              <a:t>всадников </a:t>
            </a:r>
            <a:r>
              <a:rPr sz="2400" spc="-5" dirty="0">
                <a:latin typeface="Times New Roman"/>
                <a:cs typeface="Times New Roman"/>
              </a:rPr>
              <a:t>на </a:t>
            </a:r>
            <a:r>
              <a:rPr sz="2400" spc="-10" dirty="0">
                <a:latin typeface="Times New Roman"/>
                <a:cs typeface="Times New Roman"/>
              </a:rPr>
              <a:t>белой, </a:t>
            </a:r>
            <a:r>
              <a:rPr sz="2400" spc="-5" dirty="0">
                <a:latin typeface="Times New Roman"/>
                <a:cs typeface="Times New Roman"/>
              </a:rPr>
              <a:t>вороной </a:t>
            </a:r>
            <a:r>
              <a:rPr sz="2400" dirty="0">
                <a:latin typeface="Times New Roman"/>
                <a:cs typeface="Times New Roman"/>
              </a:rPr>
              <a:t> и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гнедой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лошадях.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600"/>
              </a:spcBef>
            </a:pPr>
            <a:r>
              <a:rPr sz="2400" spc="-25" dirty="0">
                <a:latin typeface="Times New Roman"/>
                <a:cs typeface="Times New Roman"/>
              </a:rPr>
              <a:t>Это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мифическое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олицетворение</a:t>
            </a:r>
            <a:r>
              <a:rPr sz="2400" spc="5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созидательных</a:t>
            </a:r>
            <a:r>
              <a:rPr sz="2400" spc="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сил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земли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русской.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Могучие</a:t>
            </a:r>
            <a:r>
              <a:rPr sz="2400" spc="-5" dirty="0">
                <a:latin typeface="Times New Roman"/>
                <a:cs typeface="Times New Roman"/>
              </a:rPr>
              <a:t> фигуры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конях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вздымаются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подобно горам </a:t>
            </a:r>
            <a:r>
              <a:rPr sz="2400" spc="-5" dirty="0">
                <a:latin typeface="Times New Roman"/>
                <a:cs typeface="Times New Roman"/>
              </a:rPr>
              <a:t>или </a:t>
            </a:r>
            <a:r>
              <a:rPr sz="2400" spc="-10" dirty="0">
                <a:latin typeface="Times New Roman"/>
                <a:cs typeface="Times New Roman"/>
              </a:rPr>
              <a:t>исполинским </a:t>
            </a:r>
            <a:r>
              <a:rPr sz="2400" dirty="0">
                <a:latin typeface="Times New Roman"/>
                <a:cs typeface="Times New Roman"/>
              </a:rPr>
              <a:t>деревьям. </a:t>
            </a:r>
            <a:r>
              <a:rPr sz="2400" spc="-5" dirty="0">
                <a:latin typeface="Times New Roman"/>
                <a:cs typeface="Times New Roman"/>
              </a:rPr>
              <a:t>Зоркие </a:t>
            </a:r>
            <a:r>
              <a:rPr sz="2400" spc="-30" dirty="0">
                <a:latin typeface="Times New Roman"/>
                <a:cs typeface="Times New Roman"/>
              </a:rPr>
              <a:t>глаза 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пристально </a:t>
            </a:r>
            <a:r>
              <a:rPr sz="2400" spc="-15" dirty="0">
                <a:latin typeface="Times New Roman"/>
                <a:cs typeface="Times New Roman"/>
              </a:rPr>
              <a:t>высматривают </a:t>
            </a:r>
            <a:r>
              <a:rPr sz="2400" spc="-5" dirty="0">
                <a:latin typeface="Times New Roman"/>
                <a:cs typeface="Times New Roman"/>
              </a:rPr>
              <a:t>врага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" dirty="0">
                <a:latin typeface="Times New Roman"/>
                <a:cs typeface="Times New Roman"/>
              </a:rPr>
              <a:t>следят за тем, </a:t>
            </a:r>
            <a:r>
              <a:rPr sz="2400" spc="-10" dirty="0">
                <a:latin typeface="Times New Roman"/>
                <a:cs typeface="Times New Roman"/>
              </a:rPr>
              <a:t>чтобы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народ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был в безопасности и </a:t>
            </a:r>
            <a:r>
              <a:rPr sz="2400" spc="-15" dirty="0">
                <a:latin typeface="Times New Roman"/>
                <a:cs typeface="Times New Roman"/>
              </a:rPr>
              <a:t>никем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не </a:t>
            </a:r>
            <a:r>
              <a:rPr sz="2400" spc="-10" dirty="0">
                <a:latin typeface="Times New Roman"/>
                <a:cs typeface="Times New Roman"/>
              </a:rPr>
              <a:t>обижен.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Фоном 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служит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прекрасная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русская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природа.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684212" y="1916112"/>
            <a:ext cx="7696200" cy="48101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6485" y="323786"/>
            <a:ext cx="66852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0" dirty="0">
                <a:solidFill>
                  <a:srgbClr val="0D0D0D"/>
                </a:solidFill>
                <a:latin typeface="Times New Roman"/>
                <a:cs typeface="Times New Roman"/>
              </a:rPr>
              <a:t>В</a:t>
            </a:r>
            <a:r>
              <a:rPr sz="2850" b="1" spc="-30" dirty="0">
                <a:solidFill>
                  <a:srgbClr val="0D0D0D"/>
                </a:solidFill>
                <a:latin typeface="Times New Roman"/>
                <a:cs typeface="Times New Roman"/>
              </a:rPr>
              <a:t>СТАВЬТЕ</a:t>
            </a:r>
            <a:r>
              <a:rPr sz="2850" b="1" spc="17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50" b="1" spc="20" dirty="0">
                <a:solidFill>
                  <a:srgbClr val="0D0D0D"/>
                </a:solidFill>
                <a:latin typeface="Times New Roman"/>
                <a:cs typeface="Times New Roman"/>
              </a:rPr>
              <a:t>ПРОПУЩЕННОЕ</a:t>
            </a:r>
            <a:r>
              <a:rPr sz="2850" b="1" spc="13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50" b="1" dirty="0">
                <a:solidFill>
                  <a:srgbClr val="0D0D0D"/>
                </a:solidFill>
                <a:latin typeface="Times New Roman"/>
                <a:cs typeface="Times New Roman"/>
              </a:rPr>
              <a:t>СЛОВО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027" y="1146111"/>
            <a:ext cx="8067675" cy="173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69900" algn="l"/>
                <a:tab pos="1664335" algn="l"/>
                <a:tab pos="1689735" algn="l"/>
                <a:tab pos="3162935" algn="l"/>
                <a:tab pos="3930015" algn="l"/>
                <a:tab pos="4211955" algn="l"/>
                <a:tab pos="4832350" algn="l"/>
                <a:tab pos="4944110" algn="l"/>
                <a:tab pos="5360670" algn="l"/>
                <a:tab pos="5942330" algn="l"/>
                <a:tab pos="6567170" algn="l"/>
                <a:tab pos="6918325" algn="l"/>
              </a:tabLst>
            </a:pPr>
            <a:r>
              <a:rPr sz="2800" dirty="0">
                <a:latin typeface="Times New Roman"/>
                <a:cs typeface="Times New Roman"/>
              </a:rPr>
              <a:t>И	</a:t>
            </a:r>
            <a:r>
              <a:rPr sz="2800" spc="-5" dirty="0">
                <a:latin typeface="Times New Roman"/>
                <a:cs typeface="Times New Roman"/>
              </a:rPr>
              <a:t>л</a:t>
            </a:r>
            <a:r>
              <a:rPr sz="2800" spc="10" dirty="0">
                <a:latin typeface="Times New Roman"/>
                <a:cs typeface="Times New Roman"/>
              </a:rPr>
              <a:t>ю</a:t>
            </a:r>
            <a:r>
              <a:rPr sz="2800" dirty="0">
                <a:latin typeface="Times New Roman"/>
                <a:cs typeface="Times New Roman"/>
              </a:rPr>
              <a:t>бой	</a:t>
            </a:r>
            <a:r>
              <a:rPr sz="2800" spc="-5" dirty="0">
                <a:latin typeface="Times New Roman"/>
                <a:cs typeface="Times New Roman"/>
              </a:rPr>
              <a:t>пр</a:t>
            </a:r>
            <a:r>
              <a:rPr sz="2800" spc="-40" dirty="0">
                <a:latin typeface="Times New Roman"/>
                <a:cs typeface="Times New Roman"/>
              </a:rPr>
              <a:t>е</a:t>
            </a:r>
            <a:r>
              <a:rPr sz="2800" dirty="0">
                <a:latin typeface="Times New Roman"/>
                <a:cs typeface="Times New Roman"/>
              </a:rPr>
              <a:t>д</a:t>
            </a:r>
            <a:r>
              <a:rPr sz="2800" spc="-20" dirty="0">
                <a:latin typeface="Times New Roman"/>
                <a:cs typeface="Times New Roman"/>
              </a:rPr>
              <a:t>м</a:t>
            </a:r>
            <a:r>
              <a:rPr sz="2800" dirty="0">
                <a:latin typeface="Times New Roman"/>
                <a:cs typeface="Times New Roman"/>
              </a:rPr>
              <a:t>е</a:t>
            </a:r>
            <a:r>
              <a:rPr sz="2800" spc="-225" dirty="0">
                <a:latin typeface="Times New Roman"/>
                <a:cs typeface="Times New Roman"/>
              </a:rPr>
              <a:t>т</a:t>
            </a:r>
            <a:r>
              <a:rPr sz="2800" dirty="0">
                <a:latin typeface="Times New Roman"/>
                <a:cs typeface="Times New Roman"/>
              </a:rPr>
              <a:t>,	</a:t>
            </a:r>
            <a:r>
              <a:rPr sz="2800" spc="-40" dirty="0">
                <a:latin typeface="Times New Roman"/>
                <a:cs typeface="Times New Roman"/>
              </a:rPr>
              <a:t>к</a:t>
            </a:r>
            <a:r>
              <a:rPr sz="2800" dirty="0">
                <a:latin typeface="Times New Roman"/>
                <a:cs typeface="Times New Roman"/>
              </a:rPr>
              <a:t>а</a:t>
            </a:r>
            <a:r>
              <a:rPr sz="2800" spc="-140" dirty="0">
                <a:latin typeface="Times New Roman"/>
                <a:cs typeface="Times New Roman"/>
              </a:rPr>
              <a:t>к</a:t>
            </a:r>
            <a:r>
              <a:rPr sz="2800" dirty="0">
                <a:latin typeface="Times New Roman"/>
                <a:cs typeface="Times New Roman"/>
              </a:rPr>
              <a:t>ой	</a:t>
            </a:r>
            <a:r>
              <a:rPr sz="2800" spc="-5" dirty="0">
                <a:latin typeface="Times New Roman"/>
                <a:cs typeface="Times New Roman"/>
              </a:rPr>
              <a:t>б</a:t>
            </a:r>
            <a:r>
              <a:rPr sz="2800" dirty="0">
                <a:latin typeface="Times New Roman"/>
                <a:cs typeface="Times New Roman"/>
              </a:rPr>
              <a:t>ы	</a:t>
            </a:r>
            <a:r>
              <a:rPr sz="2800" spc="-45" dirty="0">
                <a:latin typeface="Times New Roman"/>
                <a:cs typeface="Times New Roman"/>
              </a:rPr>
              <a:t>т</a:t>
            </a:r>
            <a:r>
              <a:rPr sz="2800" dirty="0">
                <a:latin typeface="Times New Roman"/>
                <a:cs typeface="Times New Roman"/>
              </a:rPr>
              <a:t>о	ни	было	фо</a:t>
            </a:r>
            <a:r>
              <a:rPr sz="2800" spc="-55" dirty="0">
                <a:latin typeface="Times New Roman"/>
                <a:cs typeface="Times New Roman"/>
              </a:rPr>
              <a:t>р</a:t>
            </a:r>
            <a:r>
              <a:rPr sz="2800" spc="-15" dirty="0">
                <a:latin typeface="Times New Roman"/>
                <a:cs typeface="Times New Roman"/>
              </a:rPr>
              <a:t>м</a:t>
            </a:r>
            <a:r>
              <a:rPr sz="2800" dirty="0">
                <a:latin typeface="Times New Roman"/>
                <a:cs typeface="Times New Roman"/>
              </a:rPr>
              <a:t>ы,  </a:t>
            </a:r>
            <a:r>
              <a:rPr sz="2800" spc="5" dirty="0">
                <a:latin typeface="Times New Roman"/>
                <a:cs typeface="Times New Roman"/>
              </a:rPr>
              <a:t>м</a:t>
            </a:r>
            <a:r>
              <a:rPr sz="2800" spc="-60" dirty="0">
                <a:latin typeface="Times New Roman"/>
                <a:cs typeface="Times New Roman"/>
              </a:rPr>
              <a:t>о</a:t>
            </a:r>
            <a:r>
              <a:rPr sz="2800" dirty="0">
                <a:latin typeface="Times New Roman"/>
                <a:cs typeface="Times New Roman"/>
              </a:rPr>
              <a:t>ж</a:t>
            </a:r>
            <a:r>
              <a:rPr sz="2800" spc="5" dirty="0">
                <a:latin typeface="Times New Roman"/>
                <a:cs typeface="Times New Roman"/>
              </a:rPr>
              <a:t>н</a:t>
            </a:r>
            <a:r>
              <a:rPr sz="2800" dirty="0">
                <a:latin typeface="Times New Roman"/>
                <a:cs typeface="Times New Roman"/>
              </a:rPr>
              <a:t>о		разл</a:t>
            </a:r>
            <a:r>
              <a:rPr sz="2800" spc="-75" dirty="0">
                <a:latin typeface="Times New Roman"/>
                <a:cs typeface="Times New Roman"/>
              </a:rPr>
              <a:t>о</a:t>
            </a:r>
            <a:r>
              <a:rPr sz="2800" dirty="0">
                <a:latin typeface="Times New Roman"/>
                <a:cs typeface="Times New Roman"/>
              </a:rPr>
              <a:t>ж</a:t>
            </a:r>
            <a:r>
              <a:rPr sz="2800" spc="5" dirty="0">
                <a:latin typeface="Times New Roman"/>
                <a:cs typeface="Times New Roman"/>
              </a:rPr>
              <a:t>и</a:t>
            </a:r>
            <a:r>
              <a:rPr sz="2800" dirty="0">
                <a:latin typeface="Times New Roman"/>
                <a:cs typeface="Times New Roman"/>
              </a:rPr>
              <a:t>ть	на		</a:t>
            </a:r>
            <a:r>
              <a:rPr sz="2800" spc="-45" dirty="0">
                <a:latin typeface="Times New Roman"/>
                <a:cs typeface="Times New Roman"/>
              </a:rPr>
              <a:t>с</a:t>
            </a:r>
            <a:r>
              <a:rPr sz="2800" spc="-20" dirty="0">
                <a:latin typeface="Times New Roman"/>
                <a:cs typeface="Times New Roman"/>
              </a:rPr>
              <a:t>у</a:t>
            </a:r>
            <a:r>
              <a:rPr sz="2800" spc="5" dirty="0">
                <a:latin typeface="Times New Roman"/>
                <a:cs typeface="Times New Roman"/>
              </a:rPr>
              <a:t>м</a:t>
            </a:r>
            <a:r>
              <a:rPr sz="2800" spc="-15" dirty="0">
                <a:latin typeface="Times New Roman"/>
                <a:cs typeface="Times New Roman"/>
              </a:rPr>
              <a:t>м</a:t>
            </a:r>
            <a:r>
              <a:rPr sz="2800" dirty="0">
                <a:latin typeface="Times New Roman"/>
                <a:cs typeface="Times New Roman"/>
              </a:rPr>
              <a:t>у		</a:t>
            </a:r>
            <a:r>
              <a:rPr sz="2800" spc="55" dirty="0">
                <a:latin typeface="Times New Roman"/>
                <a:cs typeface="Times New Roman"/>
              </a:rPr>
              <a:t>о</a:t>
            </a:r>
            <a:r>
              <a:rPr sz="2800" dirty="0">
                <a:latin typeface="Times New Roman"/>
                <a:cs typeface="Times New Roman"/>
              </a:rPr>
              <a:t>сновных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3218180" algn="l"/>
                <a:tab pos="4646930" algn="l"/>
                <a:tab pos="5330190" algn="l"/>
              </a:tabLst>
            </a:pPr>
            <a:r>
              <a:rPr sz="2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800" dirty="0">
                <a:latin typeface="Times New Roman"/>
                <a:cs typeface="Times New Roman"/>
              </a:rPr>
              <a:t>фиг</a:t>
            </a:r>
            <a:r>
              <a:rPr sz="2800" spc="15" dirty="0">
                <a:latin typeface="Times New Roman"/>
                <a:cs typeface="Times New Roman"/>
              </a:rPr>
              <a:t>у</a:t>
            </a:r>
            <a:r>
              <a:rPr sz="2800" dirty="0">
                <a:latin typeface="Times New Roman"/>
                <a:cs typeface="Times New Roman"/>
              </a:rPr>
              <a:t>р	–	</a:t>
            </a:r>
            <a:r>
              <a:rPr sz="2800" spc="-5" dirty="0">
                <a:latin typeface="Times New Roman"/>
                <a:cs typeface="Times New Roman"/>
              </a:rPr>
              <a:t>прям</a:t>
            </a:r>
            <a:r>
              <a:rPr sz="2800" spc="-95" dirty="0">
                <a:latin typeface="Times New Roman"/>
                <a:cs typeface="Times New Roman"/>
              </a:rPr>
              <a:t>о</a:t>
            </a:r>
            <a:r>
              <a:rPr sz="2800" spc="15" dirty="0">
                <a:latin typeface="Times New Roman"/>
                <a:cs typeface="Times New Roman"/>
              </a:rPr>
              <a:t>у</a:t>
            </a:r>
            <a:r>
              <a:rPr sz="2800" spc="-70" dirty="0">
                <a:latin typeface="Times New Roman"/>
                <a:cs typeface="Times New Roman"/>
              </a:rPr>
              <a:t>г</a:t>
            </a:r>
            <a:r>
              <a:rPr sz="2800" spc="-40" dirty="0">
                <a:latin typeface="Times New Roman"/>
                <a:cs typeface="Times New Roman"/>
              </a:rPr>
              <a:t>о</a:t>
            </a:r>
            <a:r>
              <a:rPr sz="2800" spc="-5" dirty="0">
                <a:latin typeface="Times New Roman"/>
                <a:cs typeface="Times New Roman"/>
              </a:rPr>
              <a:t>л</a:t>
            </a:r>
            <a:r>
              <a:rPr sz="2800" spc="5" dirty="0">
                <a:latin typeface="Times New Roman"/>
                <a:cs typeface="Times New Roman"/>
              </a:rPr>
              <a:t>ь</a:t>
            </a:r>
            <a:r>
              <a:rPr sz="2800" spc="-20" dirty="0">
                <a:latin typeface="Times New Roman"/>
                <a:cs typeface="Times New Roman"/>
              </a:rPr>
              <a:t>н</a:t>
            </a:r>
            <a:r>
              <a:rPr sz="2800" spc="-5" dirty="0">
                <a:latin typeface="Times New Roman"/>
                <a:cs typeface="Times New Roman"/>
              </a:rPr>
              <a:t>и</a:t>
            </a:r>
            <a:r>
              <a:rPr sz="2800" spc="-140" dirty="0">
                <a:latin typeface="Times New Roman"/>
                <a:cs typeface="Times New Roman"/>
              </a:rPr>
              <a:t>к</a:t>
            </a:r>
            <a:r>
              <a:rPr sz="2800" dirty="0">
                <a:latin typeface="Times New Roman"/>
                <a:cs typeface="Times New Roman"/>
              </a:rPr>
              <a:t>ов,  </a:t>
            </a:r>
            <a:r>
              <a:rPr sz="2800" spc="-20" dirty="0">
                <a:latin typeface="Times New Roman"/>
                <a:cs typeface="Times New Roman"/>
              </a:rPr>
              <a:t>треугольников,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кругов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 </a:t>
            </a:r>
            <a:r>
              <a:rPr sz="2800" spc="-10" dirty="0">
                <a:latin typeface="Times New Roman"/>
                <a:cs typeface="Times New Roman"/>
              </a:rPr>
              <a:t>овалов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2700401" y="2967099"/>
            <a:ext cx="3652086" cy="37956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700" spc="295" dirty="0"/>
              <a:t>П</a:t>
            </a:r>
            <a:r>
              <a:rPr spc="295" dirty="0"/>
              <a:t>РИМЕР</a:t>
            </a:r>
            <a:r>
              <a:rPr spc="254" dirty="0"/>
              <a:t> </a:t>
            </a:r>
            <a:r>
              <a:rPr spc="260" dirty="0"/>
              <a:t>ТВОРЧЕСКОГО</a:t>
            </a:r>
            <a:r>
              <a:rPr spc="245" dirty="0"/>
              <a:t> </a:t>
            </a:r>
            <a:r>
              <a:rPr spc="210" dirty="0"/>
              <a:t>ЗАДАНИЯ</a:t>
            </a:r>
            <a:r>
              <a:rPr sz="2700" spc="210" dirty="0">
                <a:latin typeface="Tahoma"/>
                <a:cs typeface="Tahoma"/>
              </a:rPr>
              <a:t>:</a:t>
            </a:r>
            <a:endParaRPr sz="27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2700" spc="260" dirty="0"/>
              <a:t>«</a:t>
            </a:r>
            <a:r>
              <a:rPr sz="2700" b="1" spc="260" dirty="0">
                <a:latin typeface="Cambria"/>
                <a:cs typeface="Cambria"/>
              </a:rPr>
              <a:t>П</a:t>
            </a:r>
            <a:r>
              <a:rPr b="1" spc="260" dirty="0">
                <a:latin typeface="Cambria"/>
                <a:cs typeface="Cambria"/>
              </a:rPr>
              <a:t>ЕРСПЕКТИВА</a:t>
            </a:r>
            <a:r>
              <a:rPr sz="2700" b="1" spc="260" dirty="0">
                <a:latin typeface="Cambria"/>
                <a:cs typeface="Cambria"/>
              </a:rPr>
              <a:t>»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2364" y="1139761"/>
            <a:ext cx="6530975" cy="1716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254" dirty="0">
                <a:solidFill>
                  <a:srgbClr val="565F6C"/>
                </a:solidFill>
                <a:latin typeface="Cambria"/>
                <a:cs typeface="Cambria"/>
              </a:rPr>
              <a:t>Д</a:t>
            </a:r>
            <a:r>
              <a:rPr sz="2150" spc="254" dirty="0">
                <a:solidFill>
                  <a:srgbClr val="565F6C"/>
                </a:solidFill>
                <a:latin typeface="Cambria"/>
                <a:cs typeface="Cambria"/>
              </a:rPr>
              <a:t>ОБАВЬТЕ</a:t>
            </a:r>
            <a:r>
              <a:rPr sz="2150" spc="265" dirty="0">
                <a:solidFill>
                  <a:srgbClr val="565F6C"/>
                </a:solidFill>
                <a:latin typeface="Cambria"/>
                <a:cs typeface="Cambria"/>
              </a:rPr>
              <a:t> </a:t>
            </a:r>
            <a:r>
              <a:rPr sz="2150" spc="330" dirty="0">
                <a:solidFill>
                  <a:srgbClr val="565F6C"/>
                </a:solidFill>
                <a:latin typeface="Cambria"/>
                <a:cs typeface="Cambria"/>
              </a:rPr>
              <a:t>ПОДПИСИ</a:t>
            </a:r>
            <a:r>
              <a:rPr sz="2150" spc="240" dirty="0">
                <a:solidFill>
                  <a:srgbClr val="565F6C"/>
                </a:solidFill>
                <a:latin typeface="Cambria"/>
                <a:cs typeface="Cambria"/>
              </a:rPr>
              <a:t> </a:t>
            </a:r>
            <a:r>
              <a:rPr sz="2150" spc="235" dirty="0">
                <a:solidFill>
                  <a:srgbClr val="565F6C"/>
                </a:solidFill>
                <a:latin typeface="Cambria"/>
                <a:cs typeface="Cambria"/>
              </a:rPr>
              <a:t>К</a:t>
            </a:r>
            <a:r>
              <a:rPr sz="2150" spc="270" dirty="0">
                <a:solidFill>
                  <a:srgbClr val="565F6C"/>
                </a:solidFill>
                <a:latin typeface="Cambria"/>
                <a:cs typeface="Cambria"/>
              </a:rPr>
              <a:t> </a:t>
            </a:r>
            <a:r>
              <a:rPr sz="2150" spc="275" dirty="0">
                <a:solidFill>
                  <a:srgbClr val="565F6C"/>
                </a:solidFill>
                <a:latin typeface="Cambria"/>
                <a:cs typeface="Cambria"/>
              </a:rPr>
              <a:t>ИЗОБРАЖЕНИЯМ</a:t>
            </a:r>
            <a:endParaRPr sz="21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50">
              <a:latin typeface="Cambria"/>
              <a:cs typeface="Cambria"/>
            </a:endParaRPr>
          </a:p>
          <a:p>
            <a:pPr marL="1014730" indent="-274320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1014730" algn="l"/>
              </a:tabLst>
            </a:pPr>
            <a:r>
              <a:rPr sz="2400" spc="105" dirty="0">
                <a:latin typeface="Cambria"/>
                <a:cs typeface="Cambria"/>
              </a:rPr>
              <a:t>Угловая</a:t>
            </a:r>
            <a:r>
              <a:rPr sz="2400" spc="85" dirty="0">
                <a:latin typeface="Cambria"/>
                <a:cs typeface="Cambria"/>
              </a:rPr>
              <a:t> </a:t>
            </a:r>
            <a:r>
              <a:rPr sz="2400" spc="55" dirty="0">
                <a:latin typeface="Cambria"/>
                <a:cs typeface="Cambria"/>
              </a:rPr>
              <a:t>перспектива</a:t>
            </a:r>
            <a:endParaRPr sz="2400">
              <a:latin typeface="Cambria"/>
              <a:cs typeface="Cambria"/>
            </a:endParaRPr>
          </a:p>
          <a:p>
            <a:pPr marL="1098550" indent="-35814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1097915" algn="l"/>
                <a:tab pos="1098550" algn="l"/>
              </a:tabLst>
            </a:pPr>
            <a:r>
              <a:rPr sz="2400" spc="100" dirty="0">
                <a:latin typeface="Cambria"/>
                <a:cs typeface="Cambria"/>
              </a:rPr>
              <a:t>Центральная</a:t>
            </a:r>
            <a:r>
              <a:rPr sz="2400" spc="110" dirty="0">
                <a:latin typeface="Cambria"/>
                <a:cs typeface="Cambria"/>
              </a:rPr>
              <a:t> </a:t>
            </a:r>
            <a:r>
              <a:rPr sz="2400" spc="90" dirty="0">
                <a:latin typeface="Cambria"/>
                <a:cs typeface="Cambria"/>
              </a:rPr>
              <a:t>линейная</a:t>
            </a:r>
            <a:r>
              <a:rPr sz="2400" spc="120" dirty="0">
                <a:latin typeface="Cambria"/>
                <a:cs typeface="Cambria"/>
              </a:rPr>
              <a:t> </a:t>
            </a:r>
            <a:r>
              <a:rPr sz="2400" spc="55" dirty="0">
                <a:latin typeface="Cambria"/>
                <a:cs typeface="Cambria"/>
              </a:rPr>
              <a:t>перспектива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55650" y="2990850"/>
            <a:ext cx="2978150" cy="3667125"/>
            <a:chOff x="755650" y="2990850"/>
            <a:chExt cx="2978150" cy="3667125"/>
          </a:xfrm>
        </p:grpSpPr>
        <p:pic>
          <p:nvPicPr>
            <p:cNvPr id="5" name="object 5"/>
            <p:cNvPicPr/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755650" y="4822825"/>
              <a:ext cx="2682875" cy="18351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114425" y="2990850"/>
              <a:ext cx="2619375" cy="183197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4067175" y="4741926"/>
            <a:ext cx="3863975" cy="19160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4787900" y="2997200"/>
            <a:ext cx="3143250" cy="16954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105950"/>
            <a:ext cx="7917180" cy="127444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03200" marR="5080" indent="-190500">
              <a:lnSpc>
                <a:spcPts val="3240"/>
              </a:lnSpc>
              <a:spcBef>
                <a:spcPts val="310"/>
              </a:spcBef>
            </a:pPr>
            <a:r>
              <a:rPr spc="295" dirty="0">
                <a:solidFill>
                  <a:srgbClr val="0D0D0D"/>
                </a:solidFill>
              </a:rPr>
              <a:t>НАИБОЛЕЕ</a:t>
            </a:r>
            <a:r>
              <a:rPr spc="275" dirty="0">
                <a:solidFill>
                  <a:srgbClr val="0D0D0D"/>
                </a:solidFill>
              </a:rPr>
              <a:t> </a:t>
            </a:r>
            <a:r>
              <a:rPr spc="335" dirty="0">
                <a:solidFill>
                  <a:srgbClr val="0D0D0D"/>
                </a:solidFill>
              </a:rPr>
              <a:t>УСПЕШНЫМИ</a:t>
            </a:r>
            <a:r>
              <a:rPr spc="250" dirty="0">
                <a:solidFill>
                  <a:srgbClr val="0D0D0D"/>
                </a:solidFill>
              </a:rPr>
              <a:t> </a:t>
            </a:r>
            <a:r>
              <a:rPr spc="285" dirty="0">
                <a:solidFill>
                  <a:srgbClr val="0D0D0D"/>
                </a:solidFill>
              </a:rPr>
              <a:t>ДЛЯ</a:t>
            </a:r>
            <a:r>
              <a:rPr spc="254" dirty="0">
                <a:solidFill>
                  <a:srgbClr val="0D0D0D"/>
                </a:solidFill>
              </a:rPr>
              <a:t> </a:t>
            </a:r>
            <a:r>
              <a:rPr spc="300" dirty="0">
                <a:solidFill>
                  <a:srgbClr val="0D0D0D"/>
                </a:solidFill>
              </a:rPr>
              <a:t>РЕШЕНИЯ</a:t>
            </a:r>
            <a:r>
              <a:rPr spc="275" dirty="0">
                <a:solidFill>
                  <a:srgbClr val="0D0D0D"/>
                </a:solidFill>
              </a:rPr>
              <a:t> </a:t>
            </a:r>
            <a:r>
              <a:rPr spc="290" dirty="0">
                <a:solidFill>
                  <a:srgbClr val="0D0D0D"/>
                </a:solidFill>
              </a:rPr>
              <a:t>ПРОБЛЕМ </a:t>
            </a:r>
            <a:r>
              <a:rPr spc="-455" dirty="0">
                <a:solidFill>
                  <a:srgbClr val="0D0D0D"/>
                </a:solidFill>
              </a:rPr>
              <a:t> </a:t>
            </a:r>
            <a:r>
              <a:rPr spc="260" dirty="0">
                <a:solidFill>
                  <a:srgbClr val="0D0D0D"/>
                </a:solidFill>
              </a:rPr>
              <a:t>ФОРМИРОВАНИЯ</a:t>
            </a:r>
            <a:r>
              <a:rPr spc="275" dirty="0">
                <a:solidFill>
                  <a:srgbClr val="0D0D0D"/>
                </a:solidFill>
              </a:rPr>
              <a:t> </a:t>
            </a:r>
            <a:r>
              <a:rPr spc="260" dirty="0">
                <a:solidFill>
                  <a:srgbClr val="0D0D0D"/>
                </a:solidFill>
              </a:rPr>
              <a:t>ЧИТАТЕЛЬСКОЙ</a:t>
            </a:r>
            <a:r>
              <a:rPr spc="315" dirty="0">
                <a:solidFill>
                  <a:srgbClr val="0D0D0D"/>
                </a:solidFill>
              </a:rPr>
              <a:t> </a:t>
            </a:r>
            <a:r>
              <a:rPr spc="250" dirty="0">
                <a:solidFill>
                  <a:srgbClr val="0D0D0D"/>
                </a:solidFill>
              </a:rPr>
              <a:t>ГРАМОТНОСТИ </a:t>
            </a:r>
            <a:r>
              <a:rPr spc="254" dirty="0">
                <a:solidFill>
                  <a:srgbClr val="0D0D0D"/>
                </a:solidFill>
              </a:rPr>
              <a:t> </a:t>
            </a:r>
            <a:r>
              <a:rPr spc="265" dirty="0">
                <a:solidFill>
                  <a:srgbClr val="0D0D0D"/>
                </a:solidFill>
              </a:rPr>
              <a:t>ЯВЛЯЮТСЯ</a:t>
            </a:r>
            <a:r>
              <a:rPr spc="270" dirty="0">
                <a:solidFill>
                  <a:srgbClr val="0D0D0D"/>
                </a:solidFill>
              </a:rPr>
              <a:t> </a:t>
            </a:r>
            <a:r>
              <a:rPr spc="265" dirty="0">
                <a:solidFill>
                  <a:srgbClr val="0D0D0D"/>
                </a:solidFill>
              </a:rPr>
              <a:t>ЗАДАНИЯ</a:t>
            </a:r>
            <a:r>
              <a:rPr spc="250" dirty="0">
                <a:solidFill>
                  <a:srgbClr val="0D0D0D"/>
                </a:solidFill>
              </a:rPr>
              <a:t> </a:t>
            </a:r>
            <a:r>
              <a:rPr spc="305" dirty="0">
                <a:solidFill>
                  <a:srgbClr val="0D0D0D"/>
                </a:solidFill>
              </a:rPr>
              <a:t>СЛЕДУЮЩЕГО</a:t>
            </a:r>
            <a:r>
              <a:rPr spc="265" dirty="0">
                <a:solidFill>
                  <a:srgbClr val="0D0D0D"/>
                </a:solidFill>
              </a:rPr>
              <a:t> </a:t>
            </a:r>
            <a:r>
              <a:rPr spc="190" dirty="0">
                <a:solidFill>
                  <a:srgbClr val="0D0D0D"/>
                </a:solidFill>
              </a:rPr>
              <a:t>ХАРАКТЕРА</a:t>
            </a:r>
            <a:r>
              <a:rPr sz="2700" spc="190" dirty="0">
                <a:solidFill>
                  <a:srgbClr val="0D0D0D"/>
                </a:solidFill>
                <a:latin typeface="Tahoma"/>
                <a:cs typeface="Tahoma"/>
              </a:rPr>
              <a:t>: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6444" y="1623695"/>
            <a:ext cx="6118860" cy="429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определите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правильность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/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неправильность</a:t>
            </a: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утверждений;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15" dirty="0">
                <a:latin typeface="Times New Roman"/>
                <a:cs typeface="Times New Roman"/>
              </a:rPr>
              <a:t> продолжите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предложение;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- </a:t>
            </a:r>
            <a:r>
              <a:rPr sz="2400" spc="-15" dirty="0">
                <a:latin typeface="Times New Roman"/>
                <a:cs typeface="Times New Roman"/>
              </a:rPr>
              <a:t>подчеркните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20" dirty="0">
                <a:latin typeface="Times New Roman"/>
                <a:cs typeface="Times New Roman"/>
              </a:rPr>
              <a:t>тексте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всѐ,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что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касается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…;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выделите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всѐ, </a:t>
            </a:r>
            <a:r>
              <a:rPr sz="2400" spc="-20" dirty="0">
                <a:latin typeface="Times New Roman"/>
                <a:cs typeface="Times New Roman"/>
              </a:rPr>
              <a:t>что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характеризует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…;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найдите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ответ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вопрос…;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составьте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маршрут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экскурсии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для…;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10" dirty="0">
                <a:latin typeface="Times New Roman"/>
                <a:cs typeface="Times New Roman"/>
              </a:rPr>
              <a:t> сделайте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макет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билета…;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10" dirty="0">
                <a:latin typeface="Times New Roman"/>
                <a:cs typeface="Times New Roman"/>
              </a:rPr>
              <a:t> составьте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афишу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спектакля…;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найдите,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укажите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исправьте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ошибки.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1665" y="191198"/>
            <a:ext cx="797560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solidFill>
                  <a:srgbClr val="0D0D0D"/>
                </a:solidFill>
                <a:latin typeface="Times New Roman"/>
                <a:cs typeface="Times New Roman"/>
              </a:rPr>
              <a:t>В</a:t>
            </a:r>
            <a:r>
              <a:rPr b="1" dirty="0">
                <a:solidFill>
                  <a:srgbClr val="0D0D0D"/>
                </a:solidFill>
                <a:latin typeface="Times New Roman"/>
                <a:cs typeface="Times New Roman"/>
              </a:rPr>
              <a:t>ИДЫ</a:t>
            </a:r>
            <a:r>
              <a:rPr b="1" spc="1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D0D0D"/>
                </a:solidFill>
                <a:latin typeface="Times New Roman"/>
                <a:cs typeface="Times New Roman"/>
              </a:rPr>
              <a:t>ЗАДАНИЙ</a:t>
            </a:r>
            <a:r>
              <a:rPr sz="2700" b="1" dirty="0">
                <a:solidFill>
                  <a:srgbClr val="0D0D0D"/>
                </a:solidFill>
                <a:latin typeface="Times New Roman"/>
                <a:cs typeface="Times New Roman"/>
              </a:rPr>
              <a:t>,</a:t>
            </a:r>
            <a:r>
              <a:rPr sz="2700" b="1" spc="-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b="1" spc="-30" dirty="0">
                <a:solidFill>
                  <a:srgbClr val="0D0D0D"/>
                </a:solidFill>
                <a:latin typeface="Times New Roman"/>
                <a:cs typeface="Times New Roman"/>
              </a:rPr>
              <a:t>НАПРАВЛЕННЫХ</a:t>
            </a:r>
            <a:r>
              <a:rPr b="1" spc="15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b="1" spc="5" dirty="0">
                <a:solidFill>
                  <a:srgbClr val="0D0D0D"/>
                </a:solidFill>
                <a:latin typeface="Times New Roman"/>
                <a:cs typeface="Times New Roman"/>
              </a:rPr>
              <a:t>НА</a:t>
            </a:r>
            <a:r>
              <a:rPr b="1" spc="1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0D0D0D"/>
                </a:solidFill>
                <a:latin typeface="Times New Roman"/>
                <a:cs typeface="Times New Roman"/>
              </a:rPr>
              <a:t>ФОРМИРОВАНИЕ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57" y="671576"/>
            <a:ext cx="7819390" cy="5194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28930" algn="ctr">
              <a:lnSpc>
                <a:spcPct val="100000"/>
              </a:lnSpc>
              <a:spcBef>
                <a:spcPts val="110"/>
              </a:spcBef>
            </a:pPr>
            <a:r>
              <a:rPr sz="2150" b="1" spc="-10" dirty="0">
                <a:solidFill>
                  <a:srgbClr val="0D0D0D"/>
                </a:solidFill>
                <a:latin typeface="Times New Roman"/>
                <a:cs typeface="Times New Roman"/>
              </a:rPr>
              <a:t>ФУНКЦИОНАЛЬНОЙ</a:t>
            </a:r>
            <a:r>
              <a:rPr sz="2150" b="1" spc="114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150" b="1" spc="-20" dirty="0">
                <a:solidFill>
                  <a:srgbClr val="0D0D0D"/>
                </a:solidFill>
                <a:latin typeface="Times New Roman"/>
                <a:cs typeface="Times New Roman"/>
              </a:rPr>
              <a:t>ГРАМОТНОСТИ</a:t>
            </a:r>
            <a:r>
              <a:rPr sz="2150" b="1" spc="1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150" b="1" spc="5" dirty="0">
                <a:solidFill>
                  <a:srgbClr val="0D0D0D"/>
                </a:solidFill>
                <a:latin typeface="Times New Roman"/>
                <a:cs typeface="Times New Roman"/>
              </a:rPr>
              <a:t>НА</a:t>
            </a:r>
            <a:r>
              <a:rPr sz="2150" b="1" spc="114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150" b="1" spc="-5" dirty="0">
                <a:solidFill>
                  <a:srgbClr val="0D0D0D"/>
                </a:solidFill>
                <a:latin typeface="Times New Roman"/>
                <a:cs typeface="Times New Roman"/>
              </a:rPr>
              <a:t>УРОКАХ</a:t>
            </a:r>
            <a:endParaRPr sz="2150">
              <a:latin typeface="Times New Roman"/>
              <a:cs typeface="Times New Roman"/>
            </a:endParaRPr>
          </a:p>
          <a:p>
            <a:pPr marL="323850" algn="ctr">
              <a:lnSpc>
                <a:spcPct val="100000"/>
              </a:lnSpc>
              <a:spcBef>
                <a:spcPts val="110"/>
              </a:spcBef>
            </a:pPr>
            <a:r>
              <a:rPr sz="2150" b="1" spc="-25" dirty="0">
                <a:solidFill>
                  <a:srgbClr val="0D0D0D"/>
                </a:solidFill>
                <a:latin typeface="Times New Roman"/>
                <a:cs typeface="Times New Roman"/>
              </a:rPr>
              <a:t>ИЗОБРАЗИТЕЛЬНОГО</a:t>
            </a:r>
            <a:r>
              <a:rPr sz="2150" b="1" spc="9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150" b="1" spc="-15" dirty="0">
                <a:solidFill>
                  <a:srgbClr val="0D0D0D"/>
                </a:solidFill>
                <a:latin typeface="Times New Roman"/>
                <a:cs typeface="Times New Roman"/>
              </a:rPr>
              <a:t>ИСКУССТВА</a:t>
            </a:r>
            <a:r>
              <a:rPr sz="2700" b="1" spc="-15" dirty="0">
                <a:solidFill>
                  <a:srgbClr val="0D0D0D"/>
                </a:solidFill>
                <a:latin typeface="Times New Roman"/>
                <a:cs typeface="Times New Roman"/>
              </a:rPr>
              <a:t>:</a:t>
            </a:r>
            <a:endParaRPr sz="2700">
              <a:latin typeface="Times New Roman"/>
              <a:cs typeface="Times New Roman"/>
            </a:endParaRPr>
          </a:p>
          <a:p>
            <a:pPr marL="190500" indent="-177800">
              <a:lnSpc>
                <a:spcPct val="100000"/>
              </a:lnSpc>
              <a:spcBef>
                <a:spcPts val="2345"/>
              </a:spcBef>
              <a:buChar char="-"/>
              <a:tabLst>
                <a:tab pos="190500" algn="l"/>
              </a:tabLst>
            </a:pPr>
            <a:r>
              <a:rPr sz="2400" spc="-5" dirty="0">
                <a:latin typeface="Times New Roman"/>
                <a:cs typeface="Times New Roman"/>
              </a:rPr>
              <a:t>Владение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способом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стилизации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(упрощения)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сложной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формы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buChar char="-"/>
              <a:tabLst>
                <a:tab pos="190500" algn="l"/>
                <a:tab pos="6130925" algn="l"/>
              </a:tabLst>
            </a:pPr>
            <a:r>
              <a:rPr sz="2400" spc="-5" dirty="0">
                <a:latin typeface="Times New Roman"/>
                <a:cs typeface="Times New Roman"/>
              </a:rPr>
              <a:t>Примен</a:t>
            </a:r>
            <a:r>
              <a:rPr sz="2400" spc="-15" dirty="0">
                <a:latin typeface="Times New Roman"/>
                <a:cs typeface="Times New Roman"/>
              </a:rPr>
              <a:t>е</a:t>
            </a:r>
            <a:r>
              <a:rPr sz="2400" spc="-5" dirty="0">
                <a:latin typeface="Times New Roman"/>
                <a:cs typeface="Times New Roman"/>
              </a:rPr>
              <a:t>н</a:t>
            </a:r>
            <a:r>
              <a:rPr sz="2400" spc="-10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е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</a:t>
            </a:r>
            <a:r>
              <a:rPr sz="2400" spc="-45" dirty="0">
                <a:latin typeface="Times New Roman"/>
                <a:cs typeface="Times New Roman"/>
              </a:rPr>
              <a:t>о</a:t>
            </a:r>
            <a:r>
              <a:rPr sz="2400" spc="-5" dirty="0">
                <a:latin typeface="Times New Roman"/>
                <a:cs typeface="Times New Roman"/>
              </a:rPr>
              <a:t>л</a:t>
            </a:r>
            <a:r>
              <a:rPr sz="2400" spc="-60" dirty="0">
                <a:latin typeface="Times New Roman"/>
                <a:cs typeface="Times New Roman"/>
              </a:rPr>
              <a:t>у</a:t>
            </a:r>
            <a:r>
              <a:rPr sz="2400" spc="-10" dirty="0">
                <a:latin typeface="Times New Roman"/>
                <a:cs typeface="Times New Roman"/>
              </a:rPr>
              <a:t>ч</a:t>
            </a:r>
            <a:r>
              <a:rPr sz="2400" dirty="0">
                <a:latin typeface="Times New Roman"/>
                <a:cs typeface="Times New Roman"/>
              </a:rPr>
              <a:t>е</a:t>
            </a:r>
            <a:r>
              <a:rPr sz="2400" spc="-10" dirty="0">
                <a:latin typeface="Times New Roman"/>
                <a:cs typeface="Times New Roman"/>
              </a:rPr>
              <a:t>н</a:t>
            </a:r>
            <a:r>
              <a:rPr sz="2400" spc="-5" dirty="0">
                <a:latin typeface="Times New Roman"/>
                <a:cs typeface="Times New Roman"/>
              </a:rPr>
              <a:t>ны</a:t>
            </a:r>
            <a:r>
              <a:rPr sz="2400" dirty="0">
                <a:latin typeface="Times New Roman"/>
                <a:cs typeface="Times New Roman"/>
              </a:rPr>
              <a:t>х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</a:t>
            </a:r>
            <a:r>
              <a:rPr sz="2400" spc="-5" dirty="0">
                <a:latin typeface="Times New Roman"/>
                <a:cs typeface="Times New Roman"/>
              </a:rPr>
              <a:t>н</a:t>
            </a:r>
            <a:r>
              <a:rPr sz="2400" spc="-10" dirty="0">
                <a:latin typeface="Times New Roman"/>
                <a:cs typeface="Times New Roman"/>
              </a:rPr>
              <a:t>а</a:t>
            </a:r>
            <a:r>
              <a:rPr sz="2400" spc="-5" dirty="0">
                <a:latin typeface="Times New Roman"/>
                <a:cs typeface="Times New Roman"/>
              </a:rPr>
              <a:t>н</a:t>
            </a:r>
            <a:r>
              <a:rPr sz="2400" spc="-10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й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spc="-5" dirty="0">
                <a:latin typeface="Times New Roman"/>
                <a:cs typeface="Times New Roman"/>
              </a:rPr>
              <a:t>п</a:t>
            </a:r>
            <a:r>
              <a:rPr sz="2400" spc="5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со</a:t>
            </a:r>
            <a:r>
              <a:rPr sz="2400" spc="-10" dirty="0">
                <a:latin typeface="Times New Roman"/>
                <a:cs typeface="Times New Roman"/>
              </a:rPr>
              <a:t>б</a:t>
            </a:r>
            <a:r>
              <a:rPr sz="2400" dirty="0">
                <a:latin typeface="Times New Roman"/>
                <a:cs typeface="Times New Roman"/>
              </a:rPr>
              <a:t>ов	</a:t>
            </a:r>
            <a:r>
              <a:rPr sz="2400" spc="-5" dirty="0">
                <a:latin typeface="Times New Roman"/>
                <a:cs typeface="Times New Roman"/>
              </a:rPr>
              <a:t>и</a:t>
            </a:r>
            <a:r>
              <a:rPr sz="2400" spc="-35" dirty="0">
                <a:latin typeface="Times New Roman"/>
                <a:cs typeface="Times New Roman"/>
              </a:rPr>
              <a:t>з</a:t>
            </a:r>
            <a:r>
              <a:rPr sz="2400" dirty="0">
                <a:latin typeface="Times New Roman"/>
                <a:cs typeface="Times New Roman"/>
              </a:rPr>
              <a:t>обр</a:t>
            </a:r>
            <a:r>
              <a:rPr sz="2400" spc="-10" dirty="0">
                <a:latin typeface="Times New Roman"/>
                <a:cs typeface="Times New Roman"/>
              </a:rPr>
              <a:t>а</a:t>
            </a:r>
            <a:r>
              <a:rPr sz="2400" spc="-40" dirty="0">
                <a:latin typeface="Times New Roman"/>
                <a:cs typeface="Times New Roman"/>
              </a:rPr>
              <a:t>ж</a:t>
            </a:r>
            <a:r>
              <a:rPr sz="2400" dirty="0">
                <a:latin typeface="Times New Roman"/>
                <a:cs typeface="Times New Roman"/>
              </a:rPr>
              <a:t>е</a:t>
            </a:r>
            <a:r>
              <a:rPr sz="2400" spc="-10" dirty="0">
                <a:latin typeface="Times New Roman"/>
                <a:cs typeface="Times New Roman"/>
              </a:rPr>
              <a:t>н</a:t>
            </a:r>
            <a:r>
              <a:rPr sz="2400" spc="-5" dirty="0">
                <a:latin typeface="Times New Roman"/>
                <a:cs typeface="Times New Roman"/>
              </a:rPr>
              <a:t>ие  </a:t>
            </a:r>
            <a:r>
              <a:rPr sz="2400" spc="-10" dirty="0">
                <a:latin typeface="Times New Roman"/>
                <a:cs typeface="Times New Roman"/>
              </a:rPr>
              <a:t>сложной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формы</a:t>
            </a:r>
            <a:endParaRPr sz="2400">
              <a:latin typeface="Times New Roman"/>
              <a:cs typeface="Times New Roman"/>
            </a:endParaRPr>
          </a:p>
          <a:p>
            <a:pPr marL="12700" marR="1290320">
              <a:lnSpc>
                <a:spcPct val="100000"/>
              </a:lnSpc>
              <a:spcBef>
                <a:spcPts val="605"/>
              </a:spcBef>
              <a:buChar char="-"/>
              <a:tabLst>
                <a:tab pos="190500" algn="l"/>
              </a:tabLst>
            </a:pPr>
            <a:r>
              <a:rPr sz="2400" spc="-10" dirty="0">
                <a:latin typeface="Times New Roman"/>
                <a:cs typeface="Times New Roman"/>
              </a:rPr>
              <a:t>Выявление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основных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визуальных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характеристик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предметов,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самоанализ</a:t>
            </a:r>
            <a:endParaRPr sz="2400">
              <a:latin typeface="Times New Roman"/>
              <a:cs typeface="Times New Roman"/>
            </a:endParaRPr>
          </a:p>
          <a:p>
            <a:pPr marL="190500" indent="-177800">
              <a:lnSpc>
                <a:spcPct val="100000"/>
              </a:lnSpc>
              <a:spcBef>
                <a:spcPts val="600"/>
              </a:spcBef>
              <a:buChar char="-"/>
              <a:tabLst>
                <a:tab pos="190500" algn="l"/>
              </a:tabLst>
            </a:pPr>
            <a:r>
              <a:rPr sz="2400" spc="-20" dirty="0">
                <a:latin typeface="Times New Roman"/>
                <a:cs typeface="Times New Roman"/>
              </a:rPr>
              <a:t>Нахождение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ошибок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изображении</a:t>
            </a:r>
            <a:endParaRPr sz="2400">
              <a:latin typeface="Times New Roman"/>
              <a:cs typeface="Times New Roman"/>
            </a:endParaRPr>
          </a:p>
          <a:p>
            <a:pPr marL="190500" indent="-177800">
              <a:lnSpc>
                <a:spcPct val="100000"/>
              </a:lnSpc>
              <a:spcBef>
                <a:spcPts val="600"/>
              </a:spcBef>
              <a:buChar char="-"/>
              <a:tabLst>
                <a:tab pos="190500" algn="l"/>
              </a:tabLst>
            </a:pPr>
            <a:r>
              <a:rPr sz="2400" spc="-5" dirty="0">
                <a:latin typeface="Times New Roman"/>
                <a:cs typeface="Times New Roman"/>
              </a:rPr>
              <a:t>Опыт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работы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роли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эксперта</a:t>
            </a:r>
            <a:endParaRPr sz="2400">
              <a:latin typeface="Times New Roman"/>
              <a:cs typeface="Times New Roman"/>
            </a:endParaRPr>
          </a:p>
          <a:p>
            <a:pPr marL="190500" indent="-177800">
              <a:lnSpc>
                <a:spcPct val="100000"/>
              </a:lnSpc>
              <a:spcBef>
                <a:spcPts val="600"/>
              </a:spcBef>
              <a:buChar char="-"/>
              <a:tabLst>
                <a:tab pos="190500" algn="l"/>
              </a:tabLst>
            </a:pPr>
            <a:r>
              <a:rPr sz="2400" spc="-10" dirty="0">
                <a:latin typeface="Times New Roman"/>
                <a:cs typeface="Times New Roman"/>
              </a:rPr>
              <a:t>Выявление</a:t>
            </a:r>
            <a:r>
              <a:rPr sz="2400" spc="-5" dirty="0">
                <a:latin typeface="Times New Roman"/>
                <a:cs typeface="Times New Roman"/>
              </a:rPr>
              <a:t> критерий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оценивания</a:t>
            </a:r>
            <a:endParaRPr sz="2400">
              <a:latin typeface="Times New Roman"/>
              <a:cs typeface="Times New Roman"/>
            </a:endParaRPr>
          </a:p>
          <a:p>
            <a:pPr marL="190500" indent="-177800">
              <a:lnSpc>
                <a:spcPct val="100000"/>
              </a:lnSpc>
              <a:spcBef>
                <a:spcPts val="605"/>
              </a:spcBef>
              <a:buChar char="-"/>
              <a:tabLst>
                <a:tab pos="190500" algn="l"/>
              </a:tabLst>
            </a:pPr>
            <a:r>
              <a:rPr sz="2400" spc="-10" dirty="0">
                <a:latin typeface="Times New Roman"/>
                <a:cs typeface="Times New Roman"/>
              </a:rPr>
              <a:t>Практическая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работа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</a:t>
            </a:r>
            <a:r>
              <a:rPr sz="2400" spc="-15" dirty="0">
                <a:latin typeface="Times New Roman"/>
                <a:cs typeface="Times New Roman"/>
              </a:rPr>
              <a:t> предложенной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инструкции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3425" y="97853"/>
            <a:ext cx="75133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240"/>
              </a:lnSpc>
              <a:spcBef>
                <a:spcPts val="100"/>
              </a:spcBef>
            </a:pPr>
            <a:r>
              <a:rPr sz="2700" b="1" spc="5" dirty="0">
                <a:solidFill>
                  <a:srgbClr val="0D0D0D"/>
                </a:solidFill>
                <a:latin typeface="Times New Roman"/>
                <a:cs typeface="Times New Roman"/>
              </a:rPr>
              <a:t>П</a:t>
            </a:r>
            <a:r>
              <a:rPr b="1" spc="5" dirty="0">
                <a:solidFill>
                  <a:srgbClr val="0D0D0D"/>
                </a:solidFill>
                <a:latin typeface="Times New Roman"/>
                <a:cs typeface="Times New Roman"/>
              </a:rPr>
              <a:t>РИМЕР</a:t>
            </a:r>
            <a:endParaRPr sz="2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700" b="1" spc="-25" dirty="0">
                <a:solidFill>
                  <a:srgbClr val="0D0D0D"/>
                </a:solidFill>
                <a:latin typeface="Times New Roman"/>
                <a:cs typeface="Times New Roman"/>
              </a:rPr>
              <a:t>«И</a:t>
            </a:r>
            <a:r>
              <a:rPr b="1" spc="-25" dirty="0">
                <a:solidFill>
                  <a:srgbClr val="0D0D0D"/>
                </a:solidFill>
                <a:latin typeface="Times New Roman"/>
                <a:cs typeface="Times New Roman"/>
              </a:rPr>
              <a:t>ЗОБРАЖЕНИЕ</a:t>
            </a:r>
            <a:r>
              <a:rPr b="1" spc="14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b="1" spc="-30" dirty="0">
                <a:solidFill>
                  <a:srgbClr val="0D0D0D"/>
                </a:solidFill>
                <a:latin typeface="Times New Roman"/>
                <a:cs typeface="Times New Roman"/>
              </a:rPr>
              <a:t>УКРАШЕНИЙ</a:t>
            </a:r>
            <a:r>
              <a:rPr b="1" spc="13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700" b="1" spc="-5" dirty="0">
                <a:solidFill>
                  <a:srgbClr val="0D0D0D"/>
                </a:solidFill>
                <a:latin typeface="Times New Roman"/>
                <a:cs typeface="Times New Roman"/>
              </a:rPr>
              <a:t>Д</a:t>
            </a:r>
            <a:r>
              <a:rPr b="1" spc="-5" dirty="0">
                <a:solidFill>
                  <a:srgbClr val="0D0D0D"/>
                </a:solidFill>
                <a:latin typeface="Times New Roman"/>
                <a:cs typeface="Times New Roman"/>
              </a:rPr>
              <a:t>РЕВНЕГО</a:t>
            </a:r>
            <a:r>
              <a:rPr b="1" spc="15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700" b="1" spc="-10" dirty="0">
                <a:solidFill>
                  <a:srgbClr val="0D0D0D"/>
                </a:solidFill>
                <a:latin typeface="Times New Roman"/>
                <a:cs typeface="Times New Roman"/>
              </a:rPr>
              <a:t>Е</a:t>
            </a:r>
            <a:r>
              <a:rPr b="1" spc="-10" dirty="0">
                <a:solidFill>
                  <a:srgbClr val="0D0D0D"/>
                </a:solidFill>
                <a:latin typeface="Times New Roman"/>
                <a:cs typeface="Times New Roman"/>
              </a:rPr>
              <a:t>ГИПТА</a:t>
            </a:r>
            <a:r>
              <a:rPr sz="2700" b="1" spc="-10" dirty="0">
                <a:solidFill>
                  <a:srgbClr val="0D0D0D"/>
                </a:solidFill>
                <a:latin typeface="Times New Roman"/>
                <a:cs typeface="Times New Roman"/>
              </a:rPr>
              <a:t>».</a:t>
            </a:r>
            <a:endParaRPr sz="27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17207" y="1266358"/>
          <a:ext cx="7955914" cy="7033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3840"/>
                <a:gridCol w="1463674"/>
                <a:gridCol w="1336675"/>
                <a:gridCol w="3641725"/>
              </a:tblGrid>
              <a:tr h="351651">
                <a:tc>
                  <a:txBody>
                    <a:bodyPr/>
                    <a:lstStyle/>
                    <a:p>
                      <a:pPr marL="31750">
                        <a:lnSpc>
                          <a:spcPts val="2620"/>
                        </a:lnSpc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Основным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262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ремеслом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2620"/>
                        </a:lnSpc>
                      </a:pP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Древнего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2620"/>
                        </a:lnSpc>
                        <a:tabLst>
                          <a:tab pos="1120140" algn="l"/>
                          <a:tab pos="1996439" algn="l"/>
                        </a:tabLst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Египта	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было	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ювелирное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51651">
                <a:tc>
                  <a:txBody>
                    <a:bodyPr/>
                    <a:lstStyle/>
                    <a:p>
                      <a:pPr marL="31750">
                        <a:lnSpc>
                          <a:spcPts val="2670"/>
                        </a:lnSpc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искусство.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ts val="2670"/>
                        </a:lnSpc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Египтяне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2670"/>
                        </a:lnSpc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верили,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670"/>
                        </a:lnSpc>
                        <a:tabLst>
                          <a:tab pos="685800" algn="l"/>
                          <a:tab pos="2863215" algn="l"/>
                        </a:tabLst>
                      </a:pP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что	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драгоценности	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несут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00"/>
              </a:spcBef>
            </a:pPr>
            <a:r>
              <a:rPr spc="-10" dirty="0"/>
              <a:t>определѐнный</a:t>
            </a:r>
            <a:r>
              <a:rPr spc="30" dirty="0"/>
              <a:t> </a:t>
            </a:r>
            <a:r>
              <a:rPr spc="-5" dirty="0"/>
              <a:t>магический</a:t>
            </a:r>
            <a:r>
              <a:rPr spc="50" dirty="0"/>
              <a:t> </a:t>
            </a:r>
            <a:r>
              <a:rPr spc="-5" dirty="0"/>
              <a:t>смысл.</a:t>
            </a:r>
          </a:p>
          <a:p>
            <a:pPr marL="12700" marR="5080" algn="just">
              <a:lnSpc>
                <a:spcPct val="100000"/>
              </a:lnSpc>
              <a:spcBef>
                <a:spcPts val="600"/>
              </a:spcBef>
            </a:pPr>
            <a:r>
              <a:rPr spc="-5" dirty="0"/>
              <a:t>Основными</a:t>
            </a:r>
            <a:r>
              <a:rPr dirty="0"/>
              <a:t> </a:t>
            </a:r>
            <a:r>
              <a:rPr spc="-10" dirty="0"/>
              <a:t>украшениями</a:t>
            </a:r>
            <a:r>
              <a:rPr spc="-5" dirty="0"/>
              <a:t> </a:t>
            </a:r>
            <a:r>
              <a:rPr dirty="0"/>
              <a:t>были:</a:t>
            </a:r>
            <a:r>
              <a:rPr spc="5" dirty="0"/>
              <a:t> </a:t>
            </a:r>
            <a:r>
              <a:rPr spc="-10" dirty="0"/>
              <a:t>подвески,</a:t>
            </a:r>
            <a:r>
              <a:rPr spc="-5" dirty="0"/>
              <a:t> </a:t>
            </a:r>
            <a:r>
              <a:rPr spc="-15" dirty="0"/>
              <a:t>ожерелья, </a:t>
            </a:r>
            <a:r>
              <a:rPr spc="-10" dirty="0"/>
              <a:t> </a:t>
            </a:r>
            <a:r>
              <a:rPr spc="-5" dirty="0"/>
              <a:t>браслеты, </a:t>
            </a:r>
            <a:r>
              <a:rPr dirty="0"/>
              <a:t>серьги. На </a:t>
            </a:r>
            <a:r>
              <a:rPr spc="-10" dirty="0"/>
              <a:t>них </a:t>
            </a:r>
            <a:r>
              <a:rPr spc="-15" dirty="0"/>
              <a:t>можно </a:t>
            </a:r>
            <a:r>
              <a:rPr spc="-10" dirty="0"/>
              <a:t>увидеть </a:t>
            </a:r>
            <a:r>
              <a:rPr spc="-5" dirty="0"/>
              <a:t>знаки </a:t>
            </a:r>
            <a:r>
              <a:rPr dirty="0"/>
              <a:t>- </a:t>
            </a:r>
            <a:r>
              <a:rPr spc="-5" dirty="0"/>
              <a:t>обереги, </a:t>
            </a:r>
            <a:r>
              <a:rPr dirty="0"/>
              <a:t> </a:t>
            </a:r>
            <a:r>
              <a:rPr spc="-5" dirty="0"/>
              <a:t>древние</a:t>
            </a:r>
            <a:r>
              <a:rPr dirty="0"/>
              <a:t> </a:t>
            </a:r>
            <a:r>
              <a:rPr spc="-10" dirty="0"/>
              <a:t>символы</a:t>
            </a:r>
            <a:r>
              <a:rPr spc="-5" dirty="0"/>
              <a:t> </a:t>
            </a:r>
            <a:r>
              <a:rPr spc="-15" dirty="0"/>
              <a:t>богов</a:t>
            </a:r>
            <a:r>
              <a:rPr spc="-10" dirty="0"/>
              <a:t> </a:t>
            </a:r>
            <a:r>
              <a:rPr dirty="0"/>
              <a:t>и</a:t>
            </a:r>
            <a:r>
              <a:rPr spc="5" dirty="0"/>
              <a:t> </a:t>
            </a:r>
            <a:r>
              <a:rPr spc="-5" dirty="0"/>
              <a:t>царей,</a:t>
            </a:r>
            <a:r>
              <a:rPr dirty="0"/>
              <a:t> выстроенные</a:t>
            </a:r>
            <a:r>
              <a:rPr spc="5" dirty="0"/>
              <a:t> </a:t>
            </a:r>
            <a:r>
              <a:rPr dirty="0"/>
              <a:t>в</a:t>
            </a:r>
            <a:r>
              <a:rPr spc="5" dirty="0"/>
              <a:t> </a:t>
            </a:r>
            <a:r>
              <a:rPr spc="-15" dirty="0"/>
              <a:t>узор</a:t>
            </a:r>
            <a:r>
              <a:rPr spc="-10" dirty="0"/>
              <a:t> </a:t>
            </a:r>
            <a:r>
              <a:rPr dirty="0"/>
              <a:t>с </a:t>
            </a:r>
            <a:r>
              <a:rPr spc="5" dirty="0"/>
              <a:t> </a:t>
            </a:r>
            <a:r>
              <a:rPr spc="-5" dirty="0"/>
              <a:t>символическим</a:t>
            </a:r>
            <a:r>
              <a:rPr spc="50" dirty="0"/>
              <a:t> </a:t>
            </a:r>
            <a:r>
              <a:rPr spc="-25" dirty="0"/>
              <a:t>значением</a:t>
            </a:r>
            <a:r>
              <a:rPr spc="-25" dirty="0">
                <a:latin typeface="Tahoma"/>
                <a:cs typeface="Tahoma"/>
              </a:rPr>
              <a:t>.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1908175" y="4005326"/>
            <a:ext cx="4910074" cy="271614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187" y="0"/>
            <a:ext cx="9040749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575"/>
            <a:ext cx="9096375" cy="68214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0582" y="359092"/>
            <a:ext cx="7230109" cy="415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550" b="1" spc="-10" dirty="0">
                <a:solidFill>
                  <a:srgbClr val="0D0D0D"/>
                </a:solidFill>
                <a:latin typeface="Times New Roman"/>
                <a:cs typeface="Times New Roman"/>
              </a:rPr>
              <a:t>ФУНКЦИОНАЛЬНО</a:t>
            </a:r>
            <a:r>
              <a:rPr sz="2550" b="1" spc="8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550" b="1" spc="-30" dirty="0">
                <a:solidFill>
                  <a:srgbClr val="0D0D0D"/>
                </a:solidFill>
                <a:latin typeface="Times New Roman"/>
                <a:cs typeface="Times New Roman"/>
              </a:rPr>
              <a:t>ГРАМОТНЫЙ</a:t>
            </a:r>
            <a:r>
              <a:rPr sz="2550" b="1" spc="14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550" b="1" spc="-5" dirty="0">
                <a:solidFill>
                  <a:srgbClr val="0D0D0D"/>
                </a:solidFill>
                <a:latin typeface="Times New Roman"/>
                <a:cs typeface="Times New Roman"/>
              </a:rPr>
              <a:t>ЧЕЛОВЕК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7944" y="1217929"/>
            <a:ext cx="6853555" cy="417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-"/>
              <a:tabLst>
                <a:tab pos="220979" algn="l"/>
              </a:tabLst>
            </a:pPr>
            <a:r>
              <a:rPr sz="2800" dirty="0">
                <a:latin typeface="Times New Roman"/>
                <a:cs typeface="Times New Roman"/>
              </a:rPr>
              <a:t>успешно </a:t>
            </a:r>
            <a:r>
              <a:rPr sz="2800" spc="-20" dirty="0">
                <a:latin typeface="Times New Roman"/>
                <a:cs typeface="Times New Roman"/>
              </a:rPr>
              <a:t>взаимодействует </a:t>
            </a:r>
            <a:r>
              <a:rPr sz="2800" dirty="0">
                <a:latin typeface="Times New Roman"/>
                <a:cs typeface="Times New Roman"/>
              </a:rPr>
              <a:t>с </a:t>
            </a:r>
            <a:r>
              <a:rPr sz="2800" spc="-5" dirty="0">
                <a:latin typeface="Times New Roman"/>
                <a:cs typeface="Times New Roman"/>
              </a:rPr>
              <a:t>изменяющимся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окружающим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миром;</a:t>
            </a:r>
            <a:endParaRPr sz="2800">
              <a:latin typeface="Times New Roman"/>
              <a:cs typeface="Times New Roman"/>
            </a:endParaRPr>
          </a:p>
          <a:p>
            <a:pPr marL="12700" marR="1125220">
              <a:lnSpc>
                <a:spcPct val="100000"/>
              </a:lnSpc>
              <a:spcBef>
                <a:spcPts val="600"/>
              </a:spcBef>
              <a:buChar char="-"/>
              <a:tabLst>
                <a:tab pos="220979" algn="l"/>
              </a:tabLst>
            </a:pPr>
            <a:r>
              <a:rPr sz="2800" dirty="0">
                <a:latin typeface="Times New Roman"/>
                <a:cs typeface="Times New Roman"/>
              </a:rPr>
              <a:t>решает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различные стандартные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не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стандартные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жизненные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задачи;</a:t>
            </a:r>
            <a:endParaRPr sz="2800">
              <a:latin typeface="Times New Roman"/>
              <a:cs typeface="Times New Roman"/>
            </a:endParaRPr>
          </a:p>
          <a:p>
            <a:pPr marL="220979" indent="-208279">
              <a:lnSpc>
                <a:spcPct val="100000"/>
              </a:lnSpc>
              <a:spcBef>
                <a:spcPts val="605"/>
              </a:spcBef>
              <a:buChar char="-"/>
              <a:tabLst>
                <a:tab pos="220979" algn="l"/>
              </a:tabLst>
            </a:pPr>
            <a:r>
              <a:rPr sz="2800" spc="5" dirty="0">
                <a:latin typeface="Times New Roman"/>
                <a:cs typeface="Times New Roman"/>
              </a:rPr>
              <a:t>строит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социальные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отношения;</a:t>
            </a:r>
            <a:endParaRPr sz="2800">
              <a:latin typeface="Times New Roman"/>
              <a:cs typeface="Times New Roman"/>
            </a:endParaRPr>
          </a:p>
          <a:p>
            <a:pPr marL="12700" marR="1170305">
              <a:lnSpc>
                <a:spcPct val="100000"/>
              </a:lnSpc>
              <a:spcBef>
                <a:spcPts val="600"/>
              </a:spcBef>
              <a:buChar char="-"/>
              <a:tabLst>
                <a:tab pos="220979" algn="l"/>
              </a:tabLst>
            </a:pPr>
            <a:r>
              <a:rPr sz="2800" spc="-15" dirty="0">
                <a:latin typeface="Times New Roman"/>
                <a:cs typeface="Times New Roman"/>
              </a:rPr>
              <a:t>обладает </a:t>
            </a:r>
            <a:r>
              <a:rPr sz="2800" spc="-10" dirty="0">
                <a:latin typeface="Times New Roman"/>
                <a:cs typeface="Times New Roman"/>
              </a:rPr>
              <a:t>рефлексивными </a:t>
            </a:r>
            <a:r>
              <a:rPr sz="2800" spc="-5" dirty="0">
                <a:latin typeface="Times New Roman"/>
                <a:cs typeface="Times New Roman"/>
              </a:rPr>
              <a:t>умениями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оценивать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свою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грамотность;</a:t>
            </a:r>
            <a:endParaRPr sz="2800">
              <a:latin typeface="Times New Roman"/>
              <a:cs typeface="Times New Roman"/>
            </a:endParaRPr>
          </a:p>
          <a:p>
            <a:pPr marL="12700" marR="92710">
              <a:lnSpc>
                <a:spcPct val="100000"/>
              </a:lnSpc>
              <a:spcBef>
                <a:spcPts val="605"/>
              </a:spcBef>
              <a:buChar char="-"/>
              <a:tabLst>
                <a:tab pos="220979" algn="l"/>
              </a:tabLst>
            </a:pPr>
            <a:r>
              <a:rPr sz="2800" spc="-5" dirty="0">
                <a:latin typeface="Times New Roman"/>
                <a:cs typeface="Times New Roman"/>
              </a:rPr>
              <a:t>не </a:t>
            </a:r>
            <a:r>
              <a:rPr sz="2800" dirty="0">
                <a:latin typeface="Times New Roman"/>
                <a:cs typeface="Times New Roman"/>
              </a:rPr>
              <a:t>останавливается </a:t>
            </a:r>
            <a:r>
              <a:rPr sz="2800" spc="-5" dirty="0">
                <a:latin typeface="Times New Roman"/>
                <a:cs typeface="Times New Roman"/>
              </a:rPr>
              <a:t>на </a:t>
            </a:r>
            <a:r>
              <a:rPr sz="2800" spc="-10" dirty="0">
                <a:latin typeface="Times New Roman"/>
                <a:cs typeface="Times New Roman"/>
              </a:rPr>
              <a:t>достигнутом </a:t>
            </a:r>
            <a:r>
              <a:rPr sz="2800" dirty="0">
                <a:latin typeface="Times New Roman"/>
                <a:cs typeface="Times New Roman"/>
              </a:rPr>
              <a:t>уровне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образованности.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0082" y="348932"/>
            <a:ext cx="7607934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30" dirty="0">
                <a:latin typeface="Times New Roman"/>
                <a:cs typeface="Times New Roman"/>
              </a:rPr>
              <a:t>С</a:t>
            </a:r>
            <a:r>
              <a:rPr sz="2250" b="1" spc="-30" dirty="0">
                <a:latin typeface="Times New Roman"/>
                <a:cs typeface="Times New Roman"/>
              </a:rPr>
              <a:t>ОДЕРЖАНИЕ</a:t>
            </a:r>
            <a:r>
              <a:rPr sz="2250" b="1" spc="125" dirty="0">
                <a:latin typeface="Times New Roman"/>
                <a:cs typeface="Times New Roman"/>
              </a:rPr>
              <a:t> </a:t>
            </a:r>
            <a:r>
              <a:rPr sz="2250" b="1" spc="-25" dirty="0">
                <a:latin typeface="Times New Roman"/>
                <a:cs typeface="Times New Roman"/>
              </a:rPr>
              <a:t>ФУНКЦИОНАЛЬНОЙ</a:t>
            </a:r>
            <a:r>
              <a:rPr sz="2250" b="1" spc="120" dirty="0">
                <a:latin typeface="Times New Roman"/>
                <a:cs typeface="Times New Roman"/>
              </a:rPr>
              <a:t> </a:t>
            </a:r>
            <a:r>
              <a:rPr sz="2250" b="1" spc="-40" dirty="0">
                <a:latin typeface="Times New Roman"/>
                <a:cs typeface="Times New Roman"/>
              </a:rPr>
              <a:t>ГРАМОТНОСТИ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57" y="847090"/>
            <a:ext cx="7846059" cy="26625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1925">
              <a:lnSpc>
                <a:spcPct val="100000"/>
              </a:lnSpc>
              <a:spcBef>
                <a:spcPts val="90"/>
              </a:spcBef>
            </a:pPr>
            <a:r>
              <a:rPr sz="2250" b="1" spc="-15" dirty="0">
                <a:solidFill>
                  <a:srgbClr val="565F6C"/>
                </a:solidFill>
                <a:latin typeface="Times New Roman"/>
                <a:cs typeface="Times New Roman"/>
              </a:rPr>
              <a:t>ПРИМЕНИТЕЛЬНО</a:t>
            </a:r>
            <a:r>
              <a:rPr sz="2250" b="1" spc="125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250" b="1" spc="-10" dirty="0">
                <a:solidFill>
                  <a:srgbClr val="565F6C"/>
                </a:solidFill>
                <a:latin typeface="Times New Roman"/>
                <a:cs typeface="Times New Roman"/>
              </a:rPr>
              <a:t>К</a:t>
            </a:r>
            <a:r>
              <a:rPr sz="2250" b="1" spc="145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250" b="1" spc="-60" dirty="0">
                <a:solidFill>
                  <a:srgbClr val="565F6C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2250" b="1" spc="130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250" b="1" spc="-40" dirty="0">
                <a:solidFill>
                  <a:srgbClr val="565F6C"/>
                </a:solidFill>
                <a:latin typeface="Times New Roman"/>
                <a:cs typeface="Times New Roman"/>
              </a:rPr>
              <a:t>ОБЛАСТИ</a:t>
            </a:r>
            <a:endParaRPr sz="2250">
              <a:latin typeface="Times New Roman"/>
              <a:cs typeface="Times New Roman"/>
            </a:endParaRPr>
          </a:p>
          <a:p>
            <a:pPr marL="12065" algn="ctr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solidFill>
                  <a:srgbClr val="565F6C"/>
                </a:solidFill>
                <a:latin typeface="Times New Roman"/>
                <a:cs typeface="Times New Roman"/>
              </a:rPr>
              <a:t>-</a:t>
            </a:r>
            <a:r>
              <a:rPr sz="2800" b="1" spc="-30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565F6C"/>
                </a:solidFill>
                <a:latin typeface="Times New Roman"/>
                <a:cs typeface="Times New Roman"/>
              </a:rPr>
              <a:t>И</a:t>
            </a:r>
            <a:r>
              <a:rPr sz="2250" b="1" spc="-15" dirty="0">
                <a:solidFill>
                  <a:srgbClr val="565F6C"/>
                </a:solidFill>
                <a:latin typeface="Times New Roman"/>
                <a:cs typeface="Times New Roman"/>
              </a:rPr>
              <a:t>СКУССТВО</a:t>
            </a:r>
            <a:endParaRPr sz="2250">
              <a:latin typeface="Times New Roman"/>
              <a:cs typeface="Times New Roman"/>
            </a:endParaRPr>
          </a:p>
          <a:p>
            <a:pPr marL="190500" indent="-177800">
              <a:lnSpc>
                <a:spcPct val="100000"/>
              </a:lnSpc>
              <a:spcBef>
                <a:spcPts val="1880"/>
              </a:spcBef>
              <a:buChar char="-"/>
              <a:tabLst>
                <a:tab pos="190500" algn="l"/>
              </a:tabLst>
            </a:pPr>
            <a:r>
              <a:rPr sz="2400" spc="-10" dirty="0">
                <a:latin typeface="Times New Roman"/>
                <a:cs typeface="Times New Roman"/>
              </a:rPr>
              <a:t>Эстетическая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грамотность</a:t>
            </a:r>
            <a:endParaRPr sz="2400">
              <a:latin typeface="Times New Roman"/>
              <a:cs typeface="Times New Roman"/>
            </a:endParaRPr>
          </a:p>
          <a:p>
            <a:pPr marL="190500" indent="-177800">
              <a:lnSpc>
                <a:spcPct val="100000"/>
              </a:lnSpc>
              <a:spcBef>
                <a:spcPts val="600"/>
              </a:spcBef>
              <a:buChar char="-"/>
              <a:tabLst>
                <a:tab pos="190500" algn="l"/>
              </a:tabLst>
            </a:pPr>
            <a:r>
              <a:rPr sz="2400" spc="-5" dirty="0">
                <a:latin typeface="Times New Roman"/>
                <a:cs typeface="Times New Roman"/>
              </a:rPr>
              <a:t>Ориентация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памятниках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культуры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среды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проживания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  <a:tabLst>
                <a:tab pos="1417320" algn="l"/>
                <a:tab pos="3091180" algn="l"/>
                <a:tab pos="4366895" algn="l"/>
                <a:tab pos="4905375" algn="l"/>
                <a:tab pos="6320790" algn="l"/>
              </a:tabLst>
            </a:pPr>
            <a:r>
              <a:rPr sz="2400" spc="-5" dirty="0">
                <a:latin typeface="Times New Roman"/>
                <a:cs typeface="Times New Roman"/>
              </a:rPr>
              <a:t>(Знание	</a:t>
            </a:r>
            <a:r>
              <a:rPr sz="2400" spc="10" dirty="0">
                <a:latin typeface="Times New Roman"/>
                <a:cs typeface="Times New Roman"/>
              </a:rPr>
              <a:t>основных	</a:t>
            </a:r>
            <a:r>
              <a:rPr sz="2400" spc="-5" dirty="0">
                <a:latin typeface="Times New Roman"/>
                <a:cs typeface="Times New Roman"/>
              </a:rPr>
              <a:t>стилей	</a:t>
            </a:r>
            <a:r>
              <a:rPr sz="2400" dirty="0">
                <a:latin typeface="Times New Roman"/>
                <a:cs typeface="Times New Roman"/>
              </a:rPr>
              <a:t>в	</a:t>
            </a:r>
            <a:r>
              <a:rPr sz="2400" spc="-15" dirty="0">
                <a:latin typeface="Times New Roman"/>
                <a:cs typeface="Times New Roman"/>
              </a:rPr>
              <a:t>музыке,	</a:t>
            </a:r>
            <a:r>
              <a:rPr sz="2400" spc="-10" dirty="0">
                <a:latin typeface="Times New Roman"/>
                <a:cs typeface="Times New Roman"/>
              </a:rPr>
              <a:t>литературе,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архитектуре;</a:t>
            </a:r>
            <a:r>
              <a:rPr sz="2400" spc="31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литературных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жанров;</a:t>
            </a:r>
            <a:r>
              <a:rPr sz="2400" spc="3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стилей</a:t>
            </a:r>
            <a:r>
              <a:rPr sz="2400" spc="3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3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направлений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57" y="3850385"/>
            <a:ext cx="61995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98980" algn="l"/>
                <a:tab pos="2662555" algn="l"/>
                <a:tab pos="4186554" algn="l"/>
              </a:tabLst>
            </a:pPr>
            <a:r>
              <a:rPr sz="2400" spc="-5" dirty="0">
                <a:latin typeface="Times New Roman"/>
                <a:cs typeface="Times New Roman"/>
              </a:rPr>
              <a:t>требования	</a:t>
            </a:r>
            <a:r>
              <a:rPr sz="2400" dirty="0">
                <a:latin typeface="Times New Roman"/>
                <a:cs typeface="Times New Roman"/>
              </a:rPr>
              <a:t>к	</a:t>
            </a:r>
            <a:r>
              <a:rPr sz="2400" spc="-10" dirty="0">
                <a:latin typeface="Times New Roman"/>
                <a:cs typeface="Times New Roman"/>
              </a:rPr>
              <a:t>одежде,	предъявляемые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257" y="3484181"/>
            <a:ext cx="784923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456565" algn="l"/>
                <a:tab pos="1788160" algn="l"/>
                <a:tab pos="3154680" algn="l"/>
                <a:tab pos="4443095" algn="l"/>
                <a:tab pos="5988050" algn="l"/>
                <a:tab pos="6465570" algn="l"/>
              </a:tabLst>
            </a:pPr>
            <a:r>
              <a:rPr sz="2400" dirty="0">
                <a:latin typeface="Times New Roman"/>
                <a:cs typeface="Times New Roman"/>
              </a:rPr>
              <a:t>в	</a:t>
            </a:r>
            <a:r>
              <a:rPr sz="2400" spc="-6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д</a:t>
            </a:r>
            <a:r>
              <a:rPr sz="2400" spc="-10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жд</a:t>
            </a:r>
            <a:r>
              <a:rPr sz="2400" spc="-10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;	д</a:t>
            </a:r>
            <a:r>
              <a:rPr sz="2400" spc="-10" dirty="0">
                <a:latin typeface="Times New Roman"/>
                <a:cs typeface="Times New Roman"/>
              </a:rPr>
              <a:t>е</a:t>
            </a:r>
            <a:r>
              <a:rPr sz="2400" spc="-5" dirty="0">
                <a:latin typeface="Times New Roman"/>
                <a:cs typeface="Times New Roman"/>
              </a:rPr>
              <a:t>лово</a:t>
            </a:r>
            <a:r>
              <a:rPr sz="2400" dirty="0">
                <a:latin typeface="Times New Roman"/>
                <a:cs typeface="Times New Roman"/>
              </a:rPr>
              <a:t>й	</a:t>
            </a:r>
            <a:r>
              <a:rPr sz="2400" spc="-130" dirty="0">
                <a:latin typeface="Times New Roman"/>
                <a:cs typeface="Times New Roman"/>
              </a:rPr>
              <a:t>к</a:t>
            </a:r>
            <a:r>
              <a:rPr sz="2400" spc="5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20" dirty="0">
                <a:latin typeface="Times New Roman"/>
                <a:cs typeface="Times New Roman"/>
              </a:rPr>
              <a:t>т</a:t>
            </a:r>
            <a:r>
              <a:rPr sz="2400" spc="-35" dirty="0">
                <a:latin typeface="Times New Roman"/>
                <a:cs typeface="Times New Roman"/>
              </a:rPr>
              <a:t>ю</a:t>
            </a:r>
            <a:r>
              <a:rPr sz="2400" dirty="0">
                <a:latin typeface="Times New Roman"/>
                <a:cs typeface="Times New Roman"/>
              </a:rPr>
              <a:t>м	</a:t>
            </a:r>
            <a:r>
              <a:rPr sz="2400" spc="35" dirty="0">
                <a:latin typeface="Times New Roman"/>
                <a:cs typeface="Times New Roman"/>
              </a:rPr>
              <a:t>м</a:t>
            </a:r>
            <a:r>
              <a:rPr sz="2400" spc="-85" dirty="0">
                <a:latin typeface="Times New Roman"/>
                <a:cs typeface="Times New Roman"/>
              </a:rPr>
              <a:t>у</a:t>
            </a:r>
            <a:r>
              <a:rPr sz="2400" spc="-20" dirty="0">
                <a:latin typeface="Times New Roman"/>
                <a:cs typeface="Times New Roman"/>
              </a:rPr>
              <a:t>ж</a:t>
            </a:r>
            <a:r>
              <a:rPr sz="2400" spc="-10" dirty="0">
                <a:latin typeface="Times New Roman"/>
                <a:cs typeface="Times New Roman"/>
              </a:rPr>
              <a:t>ч</a:t>
            </a:r>
            <a:r>
              <a:rPr sz="2400" spc="-5" dirty="0">
                <a:latin typeface="Times New Roman"/>
                <a:cs typeface="Times New Roman"/>
              </a:rPr>
              <a:t>и</a:t>
            </a:r>
            <a:r>
              <a:rPr sz="2400" spc="-10" dirty="0">
                <a:latin typeface="Times New Roman"/>
                <a:cs typeface="Times New Roman"/>
              </a:rPr>
              <a:t>н</a:t>
            </a:r>
            <a:r>
              <a:rPr sz="2400" dirty="0">
                <a:latin typeface="Times New Roman"/>
                <a:cs typeface="Times New Roman"/>
              </a:rPr>
              <a:t>ы	и	</a:t>
            </a:r>
            <a:r>
              <a:rPr sz="2400" spc="-45" dirty="0">
                <a:latin typeface="Times New Roman"/>
                <a:cs typeface="Times New Roman"/>
              </a:rPr>
              <a:t>ж</a:t>
            </a:r>
            <a:r>
              <a:rPr sz="2400" dirty="0">
                <a:latin typeface="Times New Roman"/>
                <a:cs typeface="Times New Roman"/>
              </a:rPr>
              <a:t>е</a:t>
            </a:r>
            <a:r>
              <a:rPr sz="2400" spc="5" dirty="0">
                <a:latin typeface="Times New Roman"/>
                <a:cs typeface="Times New Roman"/>
              </a:rPr>
              <a:t>н</a:t>
            </a:r>
            <a:r>
              <a:rPr sz="2400" spc="-10" dirty="0">
                <a:latin typeface="Times New Roman"/>
                <a:cs typeface="Times New Roman"/>
              </a:rPr>
              <a:t>щ</a:t>
            </a:r>
            <a:r>
              <a:rPr sz="2400" spc="-5" dirty="0">
                <a:latin typeface="Times New Roman"/>
                <a:cs typeface="Times New Roman"/>
              </a:rPr>
              <a:t>и</a:t>
            </a:r>
            <a:r>
              <a:rPr sz="2400" spc="5" dirty="0">
                <a:latin typeface="Times New Roman"/>
                <a:cs typeface="Times New Roman"/>
              </a:rPr>
              <a:t>н</a:t>
            </a:r>
            <a:r>
              <a:rPr sz="2400" spc="10" dirty="0">
                <a:latin typeface="Times New Roman"/>
                <a:cs typeface="Times New Roman"/>
              </a:rPr>
              <a:t>ы</a:t>
            </a:r>
            <a:r>
              <a:rPr sz="2400" dirty="0"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  <a:p>
            <a:pPr marR="8255" algn="r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разными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257" y="4216082"/>
            <a:ext cx="7844155" cy="2373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6600" algn="l"/>
                <a:tab pos="3424554" algn="l"/>
                <a:tab pos="5037455" algn="l"/>
                <a:tab pos="6506209" algn="l"/>
                <a:tab pos="6844030" algn="l"/>
              </a:tabLst>
            </a:pPr>
            <a:r>
              <a:rPr sz="2400" dirty="0">
                <a:latin typeface="Times New Roman"/>
                <a:cs typeface="Times New Roman"/>
              </a:rPr>
              <a:t>профессиями;	</a:t>
            </a:r>
            <a:r>
              <a:rPr sz="2400" spc="-10" dirty="0">
                <a:latin typeface="Times New Roman"/>
                <a:cs typeface="Times New Roman"/>
              </a:rPr>
              <a:t>элементы	</a:t>
            </a:r>
            <a:r>
              <a:rPr sz="2400" spc="-15" dirty="0">
                <a:latin typeface="Times New Roman"/>
                <a:cs typeface="Times New Roman"/>
              </a:rPr>
              <a:t>домашнего	убранства	</a:t>
            </a:r>
            <a:r>
              <a:rPr sz="2400" dirty="0">
                <a:latin typeface="Times New Roman"/>
                <a:cs typeface="Times New Roman"/>
              </a:rPr>
              <a:t>и	</a:t>
            </a:r>
            <a:r>
              <a:rPr sz="2400" spc="-5" dirty="0">
                <a:latin typeface="Times New Roman"/>
                <a:cs typeface="Times New Roman"/>
              </a:rPr>
              <a:t>дизайн;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20" dirty="0">
                <a:latin typeface="Times New Roman"/>
                <a:cs typeface="Times New Roman"/>
              </a:rPr>
              <a:t>косметика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индивидуальности)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50">
              <a:latin typeface="Times New Roman"/>
              <a:cs typeface="Times New Roman"/>
            </a:endParaRPr>
          </a:p>
          <a:p>
            <a:pPr marL="12700" marR="394335" algn="just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Л.М.Перминова, </a:t>
            </a:r>
            <a:r>
              <a:rPr sz="2400" spc="-20" dirty="0">
                <a:latin typeface="Times New Roman"/>
                <a:cs typeface="Times New Roman"/>
              </a:rPr>
              <a:t>доктор </a:t>
            </a:r>
            <a:r>
              <a:rPr sz="2400" spc="-10" dirty="0">
                <a:latin typeface="Times New Roman"/>
                <a:cs typeface="Times New Roman"/>
              </a:rPr>
              <a:t>педагогических </a:t>
            </a:r>
            <a:r>
              <a:rPr sz="2400" spc="-40" dirty="0">
                <a:latin typeface="Times New Roman"/>
                <a:cs typeface="Times New Roman"/>
              </a:rPr>
              <a:t>наук, </a:t>
            </a:r>
            <a:r>
              <a:rPr sz="2400" dirty="0">
                <a:latin typeface="Times New Roman"/>
                <a:cs typeface="Times New Roman"/>
              </a:rPr>
              <a:t>профессор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кафедры управления </a:t>
            </a:r>
            <a:r>
              <a:rPr sz="2400" spc="-10" dirty="0">
                <a:latin typeface="Times New Roman"/>
                <a:cs typeface="Times New Roman"/>
              </a:rPr>
              <a:t>персоналом </a:t>
            </a:r>
            <a:r>
              <a:rPr sz="2400" spc="-35" dirty="0">
                <a:latin typeface="Times New Roman"/>
                <a:cs typeface="Times New Roman"/>
              </a:rPr>
              <a:t>Московского </a:t>
            </a:r>
            <a:r>
              <a:rPr sz="2400" spc="-15" dirty="0">
                <a:latin typeface="Times New Roman"/>
                <a:cs typeface="Times New Roman"/>
              </a:rPr>
              <a:t>института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открытого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образования.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27" y="578484"/>
            <a:ext cx="206883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Эсте</a:t>
            </a:r>
            <a:r>
              <a:rPr sz="2800" spc="-10" dirty="0">
                <a:latin typeface="Times New Roman"/>
                <a:cs typeface="Times New Roman"/>
              </a:rPr>
              <a:t>т</a:t>
            </a:r>
            <a:r>
              <a:rPr sz="2800" spc="-5" dirty="0">
                <a:latin typeface="Times New Roman"/>
                <a:cs typeface="Times New Roman"/>
              </a:rPr>
              <a:t>и</a:t>
            </a:r>
            <a:r>
              <a:rPr sz="2800" spc="15" dirty="0">
                <a:latin typeface="Times New Roman"/>
                <a:cs typeface="Times New Roman"/>
              </a:rPr>
              <a:t>ч</a:t>
            </a:r>
            <a:r>
              <a:rPr sz="2800" spc="55" dirty="0">
                <a:latin typeface="Times New Roman"/>
                <a:cs typeface="Times New Roman"/>
              </a:rPr>
              <a:t>е</a:t>
            </a:r>
            <a:r>
              <a:rPr sz="2800" dirty="0">
                <a:latin typeface="Times New Roman"/>
                <a:cs typeface="Times New Roman"/>
              </a:rPr>
              <a:t>с</a:t>
            </a:r>
            <a:r>
              <a:rPr sz="2800" spc="-40" dirty="0">
                <a:latin typeface="Times New Roman"/>
                <a:cs typeface="Times New Roman"/>
              </a:rPr>
              <a:t>к</a:t>
            </a:r>
            <a:r>
              <a:rPr sz="2800" dirty="0">
                <a:latin typeface="Times New Roman"/>
                <a:cs typeface="Times New Roman"/>
              </a:rPr>
              <a:t>ая  </a:t>
            </a:r>
            <a:r>
              <a:rPr sz="2800" spc="-5" dirty="0">
                <a:latin typeface="Times New Roman"/>
                <a:cs typeface="Times New Roman"/>
              </a:rPr>
              <a:t>важнейшие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личности.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26079" y="578484"/>
            <a:ext cx="55359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1505" algn="l"/>
                <a:tab pos="3437254" algn="l"/>
                <a:tab pos="5166995" algn="l"/>
              </a:tabLst>
            </a:pPr>
            <a:r>
              <a:rPr sz="2800" dirty="0">
                <a:latin typeface="Times New Roman"/>
                <a:cs typeface="Times New Roman"/>
              </a:rPr>
              <a:t>и	</a:t>
            </a:r>
            <a:r>
              <a:rPr sz="2800" spc="-100" dirty="0">
                <a:latin typeface="Times New Roman"/>
                <a:cs typeface="Times New Roman"/>
              </a:rPr>
              <a:t>х</a:t>
            </a:r>
            <a:r>
              <a:rPr sz="2800" spc="-160" dirty="0">
                <a:latin typeface="Times New Roman"/>
                <a:cs typeface="Times New Roman"/>
              </a:rPr>
              <a:t>у</a:t>
            </a:r>
            <a:r>
              <a:rPr sz="2800" dirty="0">
                <a:latin typeface="Times New Roman"/>
                <a:cs typeface="Times New Roman"/>
              </a:rPr>
              <a:t>д</a:t>
            </a:r>
            <a:r>
              <a:rPr sz="2800" spc="-65" dirty="0">
                <a:latin typeface="Times New Roman"/>
                <a:cs typeface="Times New Roman"/>
              </a:rPr>
              <a:t>о</a:t>
            </a:r>
            <a:r>
              <a:rPr sz="2800" spc="-35" dirty="0">
                <a:latin typeface="Times New Roman"/>
                <a:cs typeface="Times New Roman"/>
              </a:rPr>
              <a:t>ж</a:t>
            </a:r>
            <a:r>
              <a:rPr sz="2800" spc="55" dirty="0">
                <a:latin typeface="Times New Roman"/>
                <a:cs typeface="Times New Roman"/>
              </a:rPr>
              <a:t>е</a:t>
            </a:r>
            <a:r>
              <a:rPr sz="2800" dirty="0">
                <a:latin typeface="Times New Roman"/>
                <a:cs typeface="Times New Roman"/>
              </a:rPr>
              <a:t>ст</a:t>
            </a:r>
            <a:r>
              <a:rPr sz="2800" spc="-20" dirty="0">
                <a:latin typeface="Times New Roman"/>
                <a:cs typeface="Times New Roman"/>
              </a:rPr>
              <a:t>в</a:t>
            </a:r>
            <a:r>
              <a:rPr sz="2800" dirty="0">
                <a:latin typeface="Times New Roman"/>
                <a:cs typeface="Times New Roman"/>
              </a:rPr>
              <a:t>енная	</a:t>
            </a:r>
            <a:r>
              <a:rPr sz="2800" spc="-40" dirty="0">
                <a:latin typeface="Times New Roman"/>
                <a:cs typeface="Times New Roman"/>
              </a:rPr>
              <a:t>к</a:t>
            </a:r>
            <a:r>
              <a:rPr sz="2800" spc="-100" dirty="0">
                <a:latin typeface="Times New Roman"/>
                <a:cs typeface="Times New Roman"/>
              </a:rPr>
              <a:t>у</a:t>
            </a:r>
            <a:r>
              <a:rPr sz="2800" spc="-5" dirty="0">
                <a:latin typeface="Times New Roman"/>
                <a:cs typeface="Times New Roman"/>
              </a:rPr>
              <a:t>л</a:t>
            </a:r>
            <a:r>
              <a:rPr sz="2800" spc="-90" dirty="0">
                <a:latin typeface="Times New Roman"/>
                <a:cs typeface="Times New Roman"/>
              </a:rPr>
              <a:t>ь</a:t>
            </a:r>
            <a:r>
              <a:rPr sz="2800" spc="-45" dirty="0">
                <a:latin typeface="Times New Roman"/>
                <a:cs typeface="Times New Roman"/>
              </a:rPr>
              <a:t>т</a:t>
            </a:r>
            <a:r>
              <a:rPr sz="2800" spc="15" dirty="0">
                <a:latin typeface="Times New Roman"/>
                <a:cs typeface="Times New Roman"/>
              </a:rPr>
              <a:t>у</a:t>
            </a:r>
            <a:r>
              <a:rPr sz="2800" spc="-20" dirty="0">
                <a:latin typeface="Times New Roman"/>
                <a:cs typeface="Times New Roman"/>
              </a:rPr>
              <a:t>р</a:t>
            </a:r>
            <a:r>
              <a:rPr sz="2800" dirty="0">
                <a:latin typeface="Times New Roman"/>
                <a:cs typeface="Times New Roman"/>
              </a:rPr>
              <a:t>а	—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9445" y="1005141"/>
            <a:ext cx="57899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00655" algn="l"/>
                <a:tab pos="4733290" algn="l"/>
              </a:tabLst>
            </a:pPr>
            <a:r>
              <a:rPr sz="2800" dirty="0">
                <a:latin typeface="Times New Roman"/>
                <a:cs typeface="Times New Roman"/>
              </a:rPr>
              <a:t>с</a:t>
            </a:r>
            <a:r>
              <a:rPr sz="2800" spc="55" dirty="0">
                <a:latin typeface="Times New Roman"/>
                <a:cs typeface="Times New Roman"/>
              </a:rPr>
              <a:t>о</a:t>
            </a:r>
            <a:r>
              <a:rPr sz="2800" dirty="0">
                <a:latin typeface="Times New Roman"/>
                <a:cs typeface="Times New Roman"/>
              </a:rPr>
              <a:t>с</a:t>
            </a:r>
            <a:r>
              <a:rPr sz="2800" spc="30" dirty="0">
                <a:latin typeface="Times New Roman"/>
                <a:cs typeface="Times New Roman"/>
              </a:rPr>
              <a:t>т</a:t>
            </a:r>
            <a:r>
              <a:rPr sz="2800" dirty="0">
                <a:latin typeface="Times New Roman"/>
                <a:cs typeface="Times New Roman"/>
              </a:rPr>
              <a:t>а</a:t>
            </a:r>
            <a:r>
              <a:rPr sz="2800" spc="-45" dirty="0">
                <a:latin typeface="Times New Roman"/>
                <a:cs typeface="Times New Roman"/>
              </a:rPr>
              <a:t>в</a:t>
            </a:r>
            <a:r>
              <a:rPr sz="2800" spc="-5" dirty="0">
                <a:latin typeface="Times New Roman"/>
                <a:cs typeface="Times New Roman"/>
              </a:rPr>
              <a:t>ляю</a:t>
            </a:r>
            <a:r>
              <a:rPr sz="2800" spc="5" dirty="0">
                <a:latin typeface="Times New Roman"/>
                <a:cs typeface="Times New Roman"/>
              </a:rPr>
              <a:t>щ</a:t>
            </a:r>
            <a:r>
              <a:rPr sz="2800" spc="-5" dirty="0">
                <a:latin typeface="Times New Roman"/>
                <a:cs typeface="Times New Roman"/>
              </a:rPr>
              <a:t>и</a:t>
            </a:r>
            <a:r>
              <a:rPr sz="2800" dirty="0">
                <a:latin typeface="Times New Roman"/>
                <a:cs typeface="Times New Roman"/>
              </a:rPr>
              <a:t>е	д</a:t>
            </a:r>
            <a:r>
              <a:rPr sz="2800" spc="10" dirty="0">
                <a:latin typeface="Times New Roman"/>
                <a:cs typeface="Times New Roman"/>
              </a:rPr>
              <a:t>у</a:t>
            </a:r>
            <a:r>
              <a:rPr sz="2800" spc="-100" dirty="0">
                <a:latin typeface="Times New Roman"/>
                <a:cs typeface="Times New Roman"/>
              </a:rPr>
              <a:t>х</a:t>
            </a:r>
            <a:r>
              <a:rPr sz="2800" dirty="0">
                <a:latin typeface="Times New Roman"/>
                <a:cs typeface="Times New Roman"/>
              </a:rPr>
              <a:t>овно</a:t>
            </a:r>
            <a:r>
              <a:rPr sz="2800" spc="-65" dirty="0">
                <a:latin typeface="Times New Roman"/>
                <a:cs typeface="Times New Roman"/>
              </a:rPr>
              <a:t>г</a:t>
            </a:r>
            <a:r>
              <a:rPr sz="2800" dirty="0">
                <a:latin typeface="Times New Roman"/>
                <a:cs typeface="Times New Roman"/>
              </a:rPr>
              <a:t>о	о</a:t>
            </a:r>
            <a:r>
              <a:rPr sz="2800" spc="-65" dirty="0">
                <a:latin typeface="Times New Roman"/>
                <a:cs typeface="Times New Roman"/>
              </a:rPr>
              <a:t>б</a:t>
            </a:r>
            <a:r>
              <a:rPr sz="2800" spc="-5" dirty="0">
                <a:latin typeface="Times New Roman"/>
                <a:cs typeface="Times New Roman"/>
              </a:rPr>
              <a:t>л</a:t>
            </a:r>
            <a:r>
              <a:rPr sz="2800" spc="-15" dirty="0">
                <a:latin typeface="Times New Roman"/>
                <a:cs typeface="Times New Roman"/>
              </a:rPr>
              <a:t>и</a:t>
            </a:r>
            <a:r>
              <a:rPr sz="2800" spc="-40" dirty="0">
                <a:latin typeface="Times New Roman"/>
                <a:cs typeface="Times New Roman"/>
              </a:rPr>
              <a:t>к</a:t>
            </a:r>
            <a:r>
              <a:rPr sz="2800" dirty="0">
                <a:latin typeface="Times New Roman"/>
                <a:cs typeface="Times New Roman"/>
              </a:rPr>
              <a:t>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027" y="1935162"/>
            <a:ext cx="25438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5480" algn="l"/>
                <a:tab pos="1275080" algn="l"/>
              </a:tabLst>
            </a:pPr>
            <a:r>
              <a:rPr sz="2800" spc="-5" dirty="0">
                <a:latin typeface="Times New Roman"/>
                <a:cs typeface="Times New Roman"/>
              </a:rPr>
              <a:t>О</a:t>
            </a:r>
            <a:r>
              <a:rPr sz="2800" dirty="0">
                <a:latin typeface="Times New Roman"/>
                <a:cs typeface="Times New Roman"/>
              </a:rPr>
              <a:t>т	их	</a:t>
            </a:r>
            <a:r>
              <a:rPr sz="2800" spc="-5" dirty="0">
                <a:latin typeface="Times New Roman"/>
                <a:cs typeface="Times New Roman"/>
              </a:rPr>
              <a:t>н</a:t>
            </a:r>
            <a:r>
              <a:rPr sz="2800" spc="15" dirty="0">
                <a:latin typeface="Times New Roman"/>
                <a:cs typeface="Times New Roman"/>
              </a:rPr>
              <a:t>а</a:t>
            </a:r>
            <a:r>
              <a:rPr sz="2800" spc="-5" dirty="0">
                <a:latin typeface="Times New Roman"/>
                <a:cs typeface="Times New Roman"/>
              </a:rPr>
              <a:t>л</a:t>
            </a:r>
            <a:r>
              <a:rPr sz="2800" spc="25" dirty="0">
                <a:latin typeface="Times New Roman"/>
                <a:cs typeface="Times New Roman"/>
              </a:rPr>
              <a:t>и</a:t>
            </a:r>
            <a:r>
              <a:rPr sz="2800" dirty="0">
                <a:latin typeface="Times New Roman"/>
                <a:cs typeface="Times New Roman"/>
              </a:rPr>
              <a:t>чия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33420" y="1935162"/>
            <a:ext cx="2159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Times New Roman"/>
                <a:cs typeface="Times New Roman"/>
              </a:rPr>
              <a:t>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65220" y="1935162"/>
            <a:ext cx="12268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Times New Roman"/>
                <a:cs typeface="Times New Roman"/>
              </a:rPr>
              <a:t>степени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06034" y="1935162"/>
            <a:ext cx="13703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Times New Roman"/>
                <a:cs typeface="Times New Roman"/>
              </a:rPr>
              <a:t>развития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88708" y="1935162"/>
            <a:ext cx="17786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4180" algn="l"/>
              </a:tabLst>
            </a:pPr>
            <a:r>
              <a:rPr sz="2800" dirty="0">
                <a:latin typeface="Times New Roman"/>
                <a:cs typeface="Times New Roman"/>
              </a:rPr>
              <a:t>в	ч</a:t>
            </a:r>
            <a:r>
              <a:rPr sz="2800" spc="-10" dirty="0">
                <a:latin typeface="Times New Roman"/>
                <a:cs typeface="Times New Roman"/>
              </a:rPr>
              <a:t>е</a:t>
            </a:r>
            <a:r>
              <a:rPr sz="2800" spc="-5" dirty="0">
                <a:latin typeface="Times New Roman"/>
                <a:cs typeface="Times New Roman"/>
              </a:rPr>
              <a:t>ло</a:t>
            </a:r>
            <a:r>
              <a:rPr sz="2800" spc="-15" dirty="0">
                <a:latin typeface="Times New Roman"/>
                <a:cs typeface="Times New Roman"/>
              </a:rPr>
              <a:t>в</a:t>
            </a:r>
            <a:r>
              <a:rPr sz="2800" spc="10" dirty="0">
                <a:latin typeface="Times New Roman"/>
                <a:cs typeface="Times New Roman"/>
              </a:rPr>
              <a:t>е</a:t>
            </a:r>
            <a:r>
              <a:rPr sz="2800" spc="-60" dirty="0">
                <a:latin typeface="Times New Roman"/>
                <a:cs typeface="Times New Roman"/>
              </a:rPr>
              <a:t>к</a:t>
            </a:r>
            <a:r>
              <a:rPr sz="2800" dirty="0">
                <a:latin typeface="Times New Roman"/>
                <a:cs typeface="Times New Roman"/>
              </a:rPr>
              <a:t>е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4027" y="2362200"/>
            <a:ext cx="22720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85620" algn="l"/>
              </a:tabLst>
            </a:pPr>
            <a:r>
              <a:rPr sz="2800" spc="-5" dirty="0">
                <a:latin typeface="Times New Roman"/>
                <a:cs typeface="Times New Roman"/>
              </a:rPr>
              <a:t>зависи</a:t>
            </a:r>
            <a:r>
              <a:rPr sz="2800" dirty="0">
                <a:latin typeface="Times New Roman"/>
                <a:cs typeface="Times New Roman"/>
              </a:rPr>
              <a:t>т	е</a:t>
            </a:r>
            <a:r>
              <a:rPr sz="2800" spc="-70" dirty="0">
                <a:latin typeface="Times New Roman"/>
                <a:cs typeface="Times New Roman"/>
              </a:rPr>
              <a:t>г</a:t>
            </a:r>
            <a:r>
              <a:rPr sz="2800" dirty="0">
                <a:latin typeface="Times New Roman"/>
                <a:cs typeface="Times New Roman"/>
              </a:rPr>
              <a:t>о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37559" y="2362200"/>
            <a:ext cx="28530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Times New Roman"/>
                <a:cs typeface="Times New Roman"/>
              </a:rPr>
              <a:t>интеллигентность,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4027" y="2788856"/>
            <a:ext cx="24371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направленность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12159" y="2788856"/>
            <a:ext cx="19913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Times New Roman"/>
                <a:cs typeface="Times New Roman"/>
              </a:rPr>
              <a:t>устремлений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00395" y="2362200"/>
            <a:ext cx="276860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76960">
              <a:lnSpc>
                <a:spcPct val="100000"/>
              </a:lnSpc>
              <a:spcBef>
                <a:spcPts val="100"/>
              </a:spcBef>
              <a:tabLst>
                <a:tab pos="629920" algn="l"/>
              </a:tabLst>
            </a:pPr>
            <a:r>
              <a:rPr sz="2800" dirty="0">
                <a:latin typeface="Times New Roman"/>
                <a:cs typeface="Times New Roman"/>
              </a:rPr>
              <a:t>т</a:t>
            </a:r>
            <a:r>
              <a:rPr sz="2800" spc="-20" dirty="0">
                <a:latin typeface="Times New Roman"/>
                <a:cs typeface="Times New Roman"/>
              </a:rPr>
              <a:t>в</a:t>
            </a:r>
            <a:r>
              <a:rPr sz="2800" dirty="0">
                <a:latin typeface="Times New Roman"/>
                <a:cs typeface="Times New Roman"/>
              </a:rPr>
              <a:t>о</a:t>
            </a:r>
            <a:r>
              <a:rPr sz="2800" spc="-40" dirty="0">
                <a:latin typeface="Times New Roman"/>
                <a:cs typeface="Times New Roman"/>
              </a:rPr>
              <a:t>р</a:t>
            </a:r>
            <a:r>
              <a:rPr sz="2800" dirty="0">
                <a:latin typeface="Times New Roman"/>
                <a:cs typeface="Times New Roman"/>
              </a:rPr>
              <a:t>ч</a:t>
            </a:r>
            <a:r>
              <a:rPr sz="2800" spc="70" dirty="0">
                <a:latin typeface="Times New Roman"/>
                <a:cs typeface="Times New Roman"/>
              </a:rPr>
              <a:t>е</a:t>
            </a:r>
            <a:r>
              <a:rPr sz="2800" dirty="0">
                <a:latin typeface="Times New Roman"/>
                <a:cs typeface="Times New Roman"/>
              </a:rPr>
              <a:t>с</a:t>
            </a:r>
            <a:r>
              <a:rPr sz="2800" spc="-40" dirty="0">
                <a:latin typeface="Times New Roman"/>
                <a:cs typeface="Times New Roman"/>
              </a:rPr>
              <a:t>к</a:t>
            </a:r>
            <a:r>
              <a:rPr sz="2800" dirty="0">
                <a:latin typeface="Times New Roman"/>
                <a:cs typeface="Times New Roman"/>
              </a:rPr>
              <a:t>ая  и	де</a:t>
            </a:r>
            <a:r>
              <a:rPr sz="2800" spc="-15" dirty="0">
                <a:latin typeface="Times New Roman"/>
                <a:cs typeface="Times New Roman"/>
              </a:rPr>
              <a:t>я</a:t>
            </a:r>
            <a:r>
              <a:rPr sz="2800" dirty="0">
                <a:latin typeface="Times New Roman"/>
                <a:cs typeface="Times New Roman"/>
              </a:rPr>
              <a:t>тельн</a:t>
            </a:r>
            <a:r>
              <a:rPr sz="2800" spc="65" dirty="0">
                <a:latin typeface="Times New Roman"/>
                <a:cs typeface="Times New Roman"/>
              </a:rPr>
              <a:t>о</a:t>
            </a:r>
            <a:r>
              <a:rPr sz="2800" dirty="0">
                <a:latin typeface="Times New Roman"/>
                <a:cs typeface="Times New Roman"/>
              </a:rPr>
              <a:t>сти,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027" y="3216021"/>
            <a:ext cx="406590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8735" algn="l"/>
              </a:tabLst>
            </a:pPr>
            <a:r>
              <a:rPr sz="2800" spc="5" dirty="0">
                <a:latin typeface="Times New Roman"/>
                <a:cs typeface="Times New Roman"/>
              </a:rPr>
              <a:t>особая	</a:t>
            </a:r>
            <a:r>
              <a:rPr sz="2800" spc="-15" dirty="0">
                <a:latin typeface="Times New Roman"/>
                <a:cs typeface="Times New Roman"/>
              </a:rPr>
              <a:t>одухотворенность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85740" y="3216021"/>
            <a:ext cx="36791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88820" algn="l"/>
                <a:tab pos="2435860" algn="l"/>
                <a:tab pos="3475354" algn="l"/>
              </a:tabLst>
            </a:pPr>
            <a:r>
              <a:rPr sz="2800" spc="-40" dirty="0">
                <a:latin typeface="Times New Roman"/>
                <a:cs typeface="Times New Roman"/>
              </a:rPr>
              <a:t>о</a:t>
            </a:r>
            <a:r>
              <a:rPr sz="2800" dirty="0">
                <a:latin typeface="Times New Roman"/>
                <a:cs typeface="Times New Roman"/>
              </a:rPr>
              <a:t>тн</a:t>
            </a:r>
            <a:r>
              <a:rPr sz="2800" spc="20" dirty="0">
                <a:latin typeface="Times New Roman"/>
                <a:cs typeface="Times New Roman"/>
              </a:rPr>
              <a:t>о</a:t>
            </a:r>
            <a:r>
              <a:rPr sz="2800" spc="-5" dirty="0">
                <a:latin typeface="Times New Roman"/>
                <a:cs typeface="Times New Roman"/>
              </a:rPr>
              <a:t>ше</a:t>
            </a:r>
            <a:r>
              <a:rPr sz="2800" spc="5" dirty="0">
                <a:latin typeface="Times New Roman"/>
                <a:cs typeface="Times New Roman"/>
              </a:rPr>
              <a:t>н</a:t>
            </a:r>
            <a:r>
              <a:rPr sz="2800" spc="-5" dirty="0">
                <a:latin typeface="Times New Roman"/>
                <a:cs typeface="Times New Roman"/>
              </a:rPr>
              <a:t>и</a:t>
            </a:r>
            <a:r>
              <a:rPr sz="2800" dirty="0">
                <a:latin typeface="Times New Roman"/>
                <a:cs typeface="Times New Roman"/>
              </a:rPr>
              <a:t>й	к	</a:t>
            </a:r>
            <a:r>
              <a:rPr sz="2800" spc="5" dirty="0">
                <a:latin typeface="Times New Roman"/>
                <a:cs typeface="Times New Roman"/>
              </a:rPr>
              <a:t>м</a:t>
            </a:r>
            <a:r>
              <a:rPr sz="2800" spc="-5" dirty="0">
                <a:latin typeface="Times New Roman"/>
                <a:cs typeface="Times New Roman"/>
              </a:rPr>
              <a:t>и</a:t>
            </a:r>
            <a:r>
              <a:rPr sz="2800" spc="-55" dirty="0">
                <a:latin typeface="Times New Roman"/>
                <a:cs typeface="Times New Roman"/>
              </a:rPr>
              <a:t>р</a:t>
            </a:r>
            <a:r>
              <a:rPr sz="2800" dirty="0">
                <a:latin typeface="Times New Roman"/>
                <a:cs typeface="Times New Roman"/>
              </a:rPr>
              <a:t>у	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4027" y="3566473"/>
            <a:ext cx="7995284" cy="274002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00"/>
              </a:spcBef>
            </a:pPr>
            <a:r>
              <a:rPr sz="2800" spc="-10" dirty="0">
                <a:latin typeface="Times New Roman"/>
                <a:cs typeface="Times New Roman"/>
              </a:rPr>
              <a:t>другим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людям.</a:t>
            </a: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600"/>
              </a:spcBef>
            </a:pPr>
            <a:r>
              <a:rPr sz="2800" spc="5" dirty="0">
                <a:latin typeface="Times New Roman"/>
                <a:cs typeface="Times New Roman"/>
              </a:rPr>
              <a:t>Без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развитой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способности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эстетическому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чувствованию, переживанию </a:t>
            </a:r>
            <a:r>
              <a:rPr sz="2800" spc="-10" dirty="0">
                <a:latin typeface="Times New Roman"/>
                <a:cs typeface="Times New Roman"/>
              </a:rPr>
              <a:t>человечество </a:t>
            </a:r>
            <a:r>
              <a:rPr sz="2800" dirty="0">
                <a:latin typeface="Times New Roman"/>
                <a:cs typeface="Times New Roman"/>
              </a:rPr>
              <a:t>вряд </a:t>
            </a:r>
            <a:r>
              <a:rPr sz="2800" spc="5" dirty="0">
                <a:latin typeface="Times New Roman"/>
                <a:cs typeface="Times New Roman"/>
              </a:rPr>
              <a:t>ли 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смогло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реализовать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себя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столь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разносторонне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богатом </a:t>
            </a:r>
            <a:r>
              <a:rPr sz="2800" dirty="0">
                <a:latin typeface="Times New Roman"/>
                <a:cs typeface="Times New Roman"/>
              </a:rPr>
              <a:t>и </a:t>
            </a:r>
            <a:r>
              <a:rPr sz="2800" spc="-10" dirty="0">
                <a:latin typeface="Times New Roman"/>
                <a:cs typeface="Times New Roman"/>
              </a:rPr>
              <a:t>прекрасном </a:t>
            </a:r>
            <a:r>
              <a:rPr sz="2800" spc="-5" dirty="0">
                <a:latin typeface="Times New Roman"/>
                <a:cs typeface="Times New Roman"/>
              </a:rPr>
              <a:t>мире </a:t>
            </a:r>
            <a:r>
              <a:rPr sz="2800" dirty="0">
                <a:latin typeface="Times New Roman"/>
                <a:cs typeface="Times New Roman"/>
              </a:rPr>
              <a:t>« </a:t>
            </a:r>
            <a:r>
              <a:rPr sz="2800" spc="-20" dirty="0">
                <a:latin typeface="Times New Roman"/>
                <a:cs typeface="Times New Roman"/>
              </a:rPr>
              <a:t>второй </a:t>
            </a:r>
            <a:r>
              <a:rPr sz="2800" spc="-15" dirty="0">
                <a:latin typeface="Times New Roman"/>
                <a:cs typeface="Times New Roman"/>
              </a:rPr>
              <a:t>природы </a:t>
            </a:r>
            <a:r>
              <a:rPr sz="2800" spc="-10" dirty="0">
                <a:latin typeface="Times New Roman"/>
                <a:cs typeface="Times New Roman"/>
              </a:rPr>
              <a:t>», </a:t>
            </a:r>
            <a:r>
              <a:rPr sz="2800" spc="-45" dirty="0">
                <a:latin typeface="Times New Roman"/>
                <a:cs typeface="Times New Roman"/>
              </a:rPr>
              <a:t>то 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есть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культуры.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57" y="496823"/>
            <a:ext cx="770509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16940" algn="l"/>
                <a:tab pos="2446655" algn="l"/>
                <a:tab pos="3627754" algn="l"/>
                <a:tab pos="4585970" algn="l"/>
                <a:tab pos="5601970" algn="l"/>
              </a:tabLst>
            </a:pPr>
            <a:r>
              <a:rPr sz="2800" spc="-5" dirty="0">
                <a:latin typeface="Times New Roman"/>
                <a:cs typeface="Times New Roman"/>
              </a:rPr>
              <a:t>Н</a:t>
            </a:r>
            <a:r>
              <a:rPr sz="2800" dirty="0">
                <a:latin typeface="Times New Roman"/>
                <a:cs typeface="Times New Roman"/>
              </a:rPr>
              <a:t>а	</a:t>
            </a:r>
            <a:r>
              <a:rPr sz="2800" spc="15" dirty="0">
                <a:latin typeface="Times New Roman"/>
                <a:cs typeface="Times New Roman"/>
              </a:rPr>
              <a:t>у</a:t>
            </a:r>
            <a:r>
              <a:rPr sz="2800" dirty="0">
                <a:latin typeface="Times New Roman"/>
                <a:cs typeface="Times New Roman"/>
              </a:rPr>
              <a:t>ро</a:t>
            </a:r>
            <a:r>
              <a:rPr sz="2800" spc="-45" dirty="0">
                <a:latin typeface="Times New Roman"/>
                <a:cs typeface="Times New Roman"/>
              </a:rPr>
              <a:t>к</a:t>
            </a:r>
            <a:r>
              <a:rPr sz="2800" dirty="0">
                <a:latin typeface="Times New Roman"/>
                <a:cs typeface="Times New Roman"/>
              </a:rPr>
              <a:t>ах	</a:t>
            </a:r>
            <a:r>
              <a:rPr sz="2800" spc="-5" dirty="0">
                <a:latin typeface="Times New Roman"/>
                <a:cs typeface="Times New Roman"/>
              </a:rPr>
              <a:t>ИЗ</a:t>
            </a:r>
            <a:r>
              <a:rPr sz="2800" dirty="0">
                <a:latin typeface="Times New Roman"/>
                <a:cs typeface="Times New Roman"/>
              </a:rPr>
              <a:t>О	</a:t>
            </a:r>
            <a:r>
              <a:rPr sz="2800" spc="5" dirty="0">
                <a:latin typeface="Times New Roman"/>
                <a:cs typeface="Times New Roman"/>
              </a:rPr>
              <a:t>м</a:t>
            </a:r>
            <a:r>
              <a:rPr sz="2800" dirty="0">
                <a:latin typeface="Times New Roman"/>
                <a:cs typeface="Times New Roman"/>
              </a:rPr>
              <a:t>ы	</a:t>
            </a:r>
            <a:r>
              <a:rPr sz="2800" spc="-20" dirty="0">
                <a:latin typeface="Times New Roman"/>
                <a:cs typeface="Times New Roman"/>
              </a:rPr>
              <a:t>«</a:t>
            </a:r>
            <a:r>
              <a:rPr sz="2800" spc="15" dirty="0">
                <a:latin typeface="Times New Roman"/>
                <a:cs typeface="Times New Roman"/>
              </a:rPr>
              <a:t>н</a:t>
            </a:r>
            <a:r>
              <a:rPr sz="2800" dirty="0">
                <a:latin typeface="Times New Roman"/>
                <a:cs typeface="Times New Roman"/>
              </a:rPr>
              <a:t>е	</a:t>
            </a:r>
            <a:r>
              <a:rPr sz="2800" spc="-5" dirty="0">
                <a:latin typeface="Times New Roman"/>
                <a:cs typeface="Times New Roman"/>
              </a:rPr>
              <a:t>выращи</a:t>
            </a:r>
            <a:r>
              <a:rPr sz="2800" spc="-45" dirty="0">
                <a:latin typeface="Times New Roman"/>
                <a:cs typeface="Times New Roman"/>
              </a:rPr>
              <a:t>в</a:t>
            </a:r>
            <a:r>
              <a:rPr sz="2800" dirty="0">
                <a:latin typeface="Times New Roman"/>
                <a:cs typeface="Times New Roman"/>
              </a:rPr>
              <a:t>аем»  профессиональных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художников,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но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мы</a:t>
            </a:r>
            <a:r>
              <a:rPr sz="2800" spc="2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развиваем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57" y="1350645"/>
            <a:ext cx="53301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6140" algn="l"/>
                <a:tab pos="3612515" algn="l"/>
              </a:tabLst>
            </a:pPr>
            <a:r>
              <a:rPr sz="2800" dirty="0">
                <a:latin typeface="Times New Roman"/>
                <a:cs typeface="Times New Roman"/>
              </a:rPr>
              <a:t>у	</a:t>
            </a:r>
            <a:r>
              <a:rPr sz="2800" spc="-25" dirty="0">
                <a:latin typeface="Times New Roman"/>
                <a:cs typeface="Times New Roman"/>
              </a:rPr>
              <a:t>обучающихся	</a:t>
            </a:r>
            <a:r>
              <a:rPr sz="2800" spc="-5" dirty="0">
                <a:latin typeface="Times New Roman"/>
                <a:cs typeface="Times New Roman"/>
              </a:rPr>
              <a:t>креативное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14465" y="1350645"/>
            <a:ext cx="17252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Times New Roman"/>
                <a:cs typeface="Times New Roman"/>
              </a:rPr>
              <a:t>мы</a:t>
            </a:r>
            <a:r>
              <a:rPr sz="2800" spc="5" dirty="0">
                <a:latin typeface="Times New Roman"/>
                <a:cs typeface="Times New Roman"/>
              </a:rPr>
              <a:t>ш</a:t>
            </a:r>
            <a:r>
              <a:rPr sz="2800" spc="-5" dirty="0">
                <a:latin typeface="Times New Roman"/>
                <a:cs typeface="Times New Roman"/>
              </a:rPr>
              <a:t>лен</a:t>
            </a:r>
            <a:r>
              <a:rPr sz="2800" spc="-20" dirty="0">
                <a:latin typeface="Times New Roman"/>
                <a:cs typeface="Times New Roman"/>
              </a:rPr>
              <a:t>и</a:t>
            </a:r>
            <a:r>
              <a:rPr sz="2800" dirty="0">
                <a:latin typeface="Times New Roman"/>
                <a:cs typeface="Times New Roman"/>
              </a:rPr>
              <a:t>е,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17207" y="2255886"/>
          <a:ext cx="7760334" cy="8208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2650"/>
                <a:gridCol w="2550795"/>
                <a:gridCol w="1931669"/>
                <a:gridCol w="1125220"/>
              </a:tblGrid>
              <a:tr h="410245">
                <a:tc>
                  <a:txBody>
                    <a:bodyPr/>
                    <a:lstStyle/>
                    <a:p>
                      <a:pPr marL="31750">
                        <a:lnSpc>
                          <a:spcPts val="3055"/>
                        </a:lnSpc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информации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ts val="3055"/>
                        </a:lnSpc>
                        <a:tabLst>
                          <a:tab pos="673100" algn="l"/>
                        </a:tabLst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в	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различных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3055"/>
                        </a:lnSpc>
                      </a:pPr>
                      <a:r>
                        <a:rPr sz="2800" spc="1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800" spc="-5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800" spc="-8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2800" spc="-4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ах,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3055"/>
                        </a:lnSpc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даем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10596">
                <a:tc>
                  <a:txBody>
                    <a:bodyPr/>
                    <a:lstStyle/>
                    <a:p>
                      <a:pPr marL="31750">
                        <a:lnSpc>
                          <a:spcPts val="3135"/>
                        </a:lnSpc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возможность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3135"/>
                        </a:lnSpc>
                        <a:tabLst>
                          <a:tab pos="1570355" algn="l"/>
                        </a:tabLst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выбора	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путей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 marR="12065">
                        <a:lnSpc>
                          <a:spcPts val="3135"/>
                        </a:lnSpc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решения,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3135"/>
                        </a:lnSpc>
                      </a:pPr>
                      <a:r>
                        <a:rPr sz="2800" spc="1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800" spc="-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ся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536257" y="1777301"/>
            <a:ext cx="7705090" cy="4020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800" spc="-20" dirty="0">
                <a:latin typeface="Times New Roman"/>
                <a:cs typeface="Times New Roman"/>
              </a:rPr>
              <a:t>стимулируем</a:t>
            </a:r>
            <a:r>
              <a:rPr sz="2800" spc="18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самостоятельный</a:t>
            </a:r>
            <a:r>
              <a:rPr sz="2800" spc="1889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поиск</a:t>
            </a:r>
            <a:r>
              <a:rPr sz="2800" spc="18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нужной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 marR="8890" algn="just">
              <a:lnSpc>
                <a:spcPct val="100000"/>
              </a:lnSpc>
            </a:pPr>
            <a:r>
              <a:rPr sz="2800" spc="-15" dirty="0">
                <a:latin typeface="Times New Roman"/>
                <a:cs typeface="Times New Roman"/>
              </a:rPr>
              <a:t>работать </a:t>
            </a:r>
            <a:r>
              <a:rPr sz="2800" dirty="0">
                <a:latin typeface="Times New Roman"/>
                <a:cs typeface="Times New Roman"/>
              </a:rPr>
              <a:t>в </a:t>
            </a:r>
            <a:r>
              <a:rPr sz="2800" spc="-25" dirty="0">
                <a:latin typeface="Times New Roman"/>
                <a:cs typeface="Times New Roman"/>
              </a:rPr>
              <a:t>коллективе, знакомимся </a:t>
            </a:r>
            <a:r>
              <a:rPr sz="2800" dirty="0">
                <a:latin typeface="Times New Roman"/>
                <a:cs typeface="Times New Roman"/>
              </a:rPr>
              <a:t>с </a:t>
            </a:r>
            <a:r>
              <a:rPr sz="2800" spc="-15" dirty="0">
                <a:latin typeface="Times New Roman"/>
                <a:cs typeface="Times New Roman"/>
              </a:rPr>
              <a:t>искусством </a:t>
            </a:r>
            <a:r>
              <a:rPr sz="2800" dirty="0">
                <a:latin typeface="Times New Roman"/>
                <a:cs typeface="Times New Roman"/>
              </a:rPr>
              <a:t>и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культурой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родного</a:t>
            </a:r>
            <a:r>
              <a:rPr sz="2800" spc="-5" dirty="0">
                <a:latin typeface="Times New Roman"/>
                <a:cs typeface="Times New Roman"/>
              </a:rPr>
              <a:t> края.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9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spc="-10" dirty="0">
                <a:latin typeface="Times New Roman"/>
                <a:cs typeface="Times New Roman"/>
              </a:rPr>
              <a:t>Мы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создаем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условия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для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формирования </a:t>
            </a:r>
            <a:r>
              <a:rPr sz="2800" spc="-5" dirty="0">
                <a:latin typeface="Times New Roman"/>
                <a:cs typeface="Times New Roman"/>
              </a:rPr>
              <a:t> индивидуальности, </a:t>
            </a:r>
            <a:r>
              <a:rPr sz="2800" spc="5" dirty="0">
                <a:latin typeface="Times New Roman"/>
                <a:cs typeface="Times New Roman"/>
              </a:rPr>
              <a:t>личности, </a:t>
            </a:r>
            <a:r>
              <a:rPr sz="2800" spc="-30" dirty="0">
                <a:latin typeface="Times New Roman"/>
                <a:cs typeface="Times New Roman"/>
              </a:rPr>
              <a:t>которая </a:t>
            </a:r>
            <a:r>
              <a:rPr sz="2800" spc="-55" dirty="0">
                <a:latin typeface="Times New Roman"/>
                <a:cs typeface="Times New Roman"/>
              </a:rPr>
              <a:t>будет </a:t>
            </a:r>
            <a:r>
              <a:rPr sz="2800" spc="-30" dirty="0">
                <a:latin typeface="Times New Roman"/>
                <a:cs typeface="Times New Roman"/>
              </a:rPr>
              <a:t>легко 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адаптироваться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быстро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меняющемся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мире.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905" y="943292"/>
            <a:ext cx="72726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Желаем успехов 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928687" y="1844675"/>
            <a:ext cx="6999224" cy="4660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2405" y="698"/>
            <a:ext cx="6149340" cy="159067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065" marR="5080" algn="ctr">
              <a:lnSpc>
                <a:spcPct val="116900"/>
              </a:lnSpc>
              <a:spcBef>
                <a:spcPts val="250"/>
              </a:spcBef>
            </a:pPr>
            <a:r>
              <a:rPr sz="3200" b="1" spc="-15" dirty="0">
                <a:solidFill>
                  <a:srgbClr val="0D0D0D"/>
                </a:solidFill>
                <a:latin typeface="Times New Roman"/>
                <a:cs typeface="Times New Roman"/>
              </a:rPr>
              <a:t>Ф</a:t>
            </a:r>
            <a:r>
              <a:rPr sz="2550" b="1" spc="-15" dirty="0">
                <a:solidFill>
                  <a:srgbClr val="0D0D0D"/>
                </a:solidFill>
                <a:latin typeface="Times New Roman"/>
                <a:cs typeface="Times New Roman"/>
              </a:rPr>
              <a:t>УНКЦИОНАЛЬНАЯ</a:t>
            </a:r>
            <a:r>
              <a:rPr sz="2550" b="1" spc="1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550" b="1" spc="-25" dirty="0">
                <a:solidFill>
                  <a:srgbClr val="0D0D0D"/>
                </a:solidFill>
                <a:latin typeface="Times New Roman"/>
                <a:cs typeface="Times New Roman"/>
              </a:rPr>
              <a:t>ГРАМОТНОСТЬ </a:t>
            </a:r>
            <a:r>
              <a:rPr sz="2550" b="1" spc="-6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550" b="1" spc="-10" dirty="0">
                <a:solidFill>
                  <a:srgbClr val="0D0D0D"/>
                </a:solidFill>
                <a:latin typeface="Times New Roman"/>
                <a:cs typeface="Times New Roman"/>
              </a:rPr>
              <a:t>ВКЛЮЧАЕТ</a:t>
            </a:r>
            <a:r>
              <a:rPr sz="2550" b="1" spc="2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550" b="1" spc="5" dirty="0">
                <a:solidFill>
                  <a:srgbClr val="0D0D0D"/>
                </a:solidFill>
                <a:latin typeface="Times New Roman"/>
                <a:cs typeface="Times New Roman"/>
              </a:rPr>
              <a:t>В</a:t>
            </a:r>
            <a:r>
              <a:rPr sz="2550" b="1" spc="17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550" b="1" spc="-20" dirty="0">
                <a:solidFill>
                  <a:srgbClr val="0D0D0D"/>
                </a:solidFill>
                <a:latin typeface="Times New Roman"/>
                <a:cs typeface="Times New Roman"/>
              </a:rPr>
              <a:t>СЕБЯ</a:t>
            </a:r>
            <a:endParaRPr sz="255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  <a:spcBef>
                <a:spcPts val="135"/>
              </a:spcBef>
            </a:pPr>
            <a:r>
              <a:rPr sz="2550" b="1" dirty="0">
                <a:solidFill>
                  <a:srgbClr val="0D0D0D"/>
                </a:solidFill>
                <a:latin typeface="Times New Roman"/>
                <a:cs typeface="Times New Roman"/>
              </a:rPr>
              <a:t>СЛЕДУЮЩИЕ</a:t>
            </a:r>
            <a:r>
              <a:rPr sz="2550" b="1" spc="17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550" b="1" dirty="0">
                <a:solidFill>
                  <a:srgbClr val="0D0D0D"/>
                </a:solidFill>
                <a:latin typeface="Times New Roman"/>
                <a:cs typeface="Times New Roman"/>
              </a:rPr>
              <a:t>КОМПЕТЕНЦИИ</a:t>
            </a:r>
            <a:r>
              <a:rPr sz="3200" b="1" dirty="0">
                <a:solidFill>
                  <a:srgbClr val="0D0D0D"/>
                </a:solidFill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244" y="1933892"/>
            <a:ext cx="6330950" cy="341058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3200" spc="-100" dirty="0">
                <a:latin typeface="Tahoma"/>
                <a:cs typeface="Tahoma"/>
              </a:rPr>
              <a:t>-</a:t>
            </a:r>
            <a:r>
              <a:rPr sz="3200" spc="-135" dirty="0">
                <a:latin typeface="Tahoma"/>
                <a:cs typeface="Tahoma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Математическую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грамотность</a:t>
            </a:r>
            <a:endParaRPr sz="3200">
              <a:latin typeface="Times New Roman"/>
              <a:cs typeface="Times New Roman"/>
            </a:endParaRPr>
          </a:p>
          <a:p>
            <a:pPr marL="248920" indent="-236220">
              <a:lnSpc>
                <a:spcPct val="100000"/>
              </a:lnSpc>
              <a:spcBef>
                <a:spcPts val="605"/>
              </a:spcBef>
              <a:buChar char="-"/>
              <a:tabLst>
                <a:tab pos="248920" algn="l"/>
              </a:tabLst>
            </a:pPr>
            <a:r>
              <a:rPr sz="3200" spc="-5" dirty="0">
                <a:latin typeface="Times New Roman"/>
                <a:cs typeface="Times New Roman"/>
              </a:rPr>
              <a:t>Читательскую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грамотность</a:t>
            </a:r>
            <a:endParaRPr sz="3200">
              <a:latin typeface="Times New Roman"/>
              <a:cs typeface="Times New Roman"/>
            </a:endParaRPr>
          </a:p>
          <a:p>
            <a:pPr marL="248920" indent="-236220">
              <a:lnSpc>
                <a:spcPct val="100000"/>
              </a:lnSpc>
              <a:spcBef>
                <a:spcPts val="600"/>
              </a:spcBef>
              <a:buChar char="-"/>
              <a:tabLst>
                <a:tab pos="248920" algn="l"/>
              </a:tabLst>
            </a:pPr>
            <a:r>
              <a:rPr sz="3200" spc="-5" dirty="0">
                <a:latin typeface="Times New Roman"/>
                <a:cs typeface="Times New Roman"/>
              </a:rPr>
              <a:t>Естественно-научную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грамотность</a:t>
            </a:r>
            <a:endParaRPr sz="3200">
              <a:latin typeface="Times New Roman"/>
              <a:cs typeface="Times New Roman"/>
            </a:endParaRPr>
          </a:p>
          <a:p>
            <a:pPr marL="248920" indent="-236220">
              <a:lnSpc>
                <a:spcPct val="100000"/>
              </a:lnSpc>
              <a:spcBef>
                <a:spcPts val="600"/>
              </a:spcBef>
              <a:buChar char="-"/>
              <a:tabLst>
                <a:tab pos="248920" algn="l"/>
              </a:tabLst>
            </a:pPr>
            <a:r>
              <a:rPr sz="3200" spc="-10" dirty="0">
                <a:latin typeface="Times New Roman"/>
                <a:cs typeface="Times New Roman"/>
              </a:rPr>
              <a:t>Финансовую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грамотность</a:t>
            </a:r>
            <a:endParaRPr sz="3200">
              <a:latin typeface="Times New Roman"/>
              <a:cs typeface="Times New Roman"/>
            </a:endParaRPr>
          </a:p>
          <a:p>
            <a:pPr marL="248920" indent="-236220">
              <a:lnSpc>
                <a:spcPct val="100000"/>
              </a:lnSpc>
              <a:spcBef>
                <a:spcPts val="605"/>
              </a:spcBef>
              <a:buChar char="-"/>
              <a:tabLst>
                <a:tab pos="248920" algn="l"/>
              </a:tabLst>
            </a:pPr>
            <a:r>
              <a:rPr sz="3200" spc="-25" dirty="0">
                <a:latin typeface="Times New Roman"/>
                <a:cs typeface="Times New Roman"/>
              </a:rPr>
              <a:t>Глобальные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компетенции</a:t>
            </a:r>
            <a:endParaRPr sz="3200">
              <a:latin typeface="Times New Roman"/>
              <a:cs typeface="Times New Roman"/>
            </a:endParaRPr>
          </a:p>
          <a:p>
            <a:pPr marL="248920" indent="-236220">
              <a:lnSpc>
                <a:spcPct val="100000"/>
              </a:lnSpc>
              <a:spcBef>
                <a:spcPts val="600"/>
              </a:spcBef>
              <a:buChar char="-"/>
              <a:tabLst>
                <a:tab pos="248920" algn="l"/>
              </a:tabLst>
            </a:pPr>
            <a:r>
              <a:rPr sz="3200" dirty="0">
                <a:latin typeface="Times New Roman"/>
                <a:cs typeface="Times New Roman"/>
              </a:rPr>
              <a:t>Креативное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мышление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0912" y="175577"/>
            <a:ext cx="6482715" cy="120015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ctr">
              <a:lnSpc>
                <a:spcPct val="110900"/>
              </a:lnSpc>
              <a:spcBef>
                <a:spcPts val="385"/>
              </a:spcBef>
            </a:pPr>
            <a:r>
              <a:rPr sz="2400" b="1" spc="-5" dirty="0">
                <a:solidFill>
                  <a:srgbClr val="0D0D0D"/>
                </a:solidFill>
                <a:latin typeface="Times New Roman"/>
                <a:cs typeface="Times New Roman"/>
              </a:rPr>
              <a:t>Х</a:t>
            </a:r>
            <a:r>
              <a:rPr sz="1900" b="1" spc="-5" dirty="0">
                <a:solidFill>
                  <a:srgbClr val="0D0D0D"/>
                </a:solidFill>
                <a:latin typeface="Times New Roman"/>
                <a:cs typeface="Times New Roman"/>
              </a:rPr>
              <a:t>АРАКТЕРИСТИКАМИ</a:t>
            </a:r>
            <a:r>
              <a:rPr sz="1900" b="1" spc="7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900" b="1" spc="10" dirty="0">
                <a:solidFill>
                  <a:srgbClr val="0D0D0D"/>
                </a:solidFill>
                <a:latin typeface="Times New Roman"/>
                <a:cs typeface="Times New Roman"/>
              </a:rPr>
              <a:t>УРОВНЕВЫХ</a:t>
            </a:r>
            <a:r>
              <a:rPr sz="1900" b="1" spc="1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0D0D0D"/>
                </a:solidFill>
                <a:latin typeface="Times New Roman"/>
                <a:cs typeface="Times New Roman"/>
              </a:rPr>
              <a:t>ПОКАЗАТЕЛЕЙ </a:t>
            </a:r>
            <a:r>
              <a:rPr sz="1900" b="1" spc="-459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0D0D0D"/>
                </a:solidFill>
                <a:latin typeface="Times New Roman"/>
                <a:cs typeface="Times New Roman"/>
              </a:rPr>
              <a:t>ФУНКЦИОНАЛЬНОЙ</a:t>
            </a:r>
            <a:r>
              <a:rPr sz="1900" b="1" spc="8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0D0D0D"/>
                </a:solidFill>
                <a:latin typeface="Times New Roman"/>
                <a:cs typeface="Times New Roman"/>
              </a:rPr>
              <a:t>ГРАМОТНОСТИ</a:t>
            </a:r>
            <a:r>
              <a:rPr sz="1900" b="1" spc="8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0D0D0D"/>
                </a:solidFill>
                <a:latin typeface="Times New Roman"/>
                <a:cs typeface="Times New Roman"/>
              </a:rPr>
              <a:t>УЧАЩИХСЯ </a:t>
            </a:r>
            <a:r>
              <a:rPr sz="19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0D0D0D"/>
                </a:solidFill>
                <a:latin typeface="Times New Roman"/>
                <a:cs typeface="Times New Roman"/>
              </a:rPr>
              <a:t>ЯВЛЯЮТСЯ</a:t>
            </a:r>
            <a:r>
              <a:rPr sz="2400" b="1" spc="-5" dirty="0">
                <a:solidFill>
                  <a:srgbClr val="0D0D0D"/>
                </a:solid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369" y="1507744"/>
            <a:ext cx="7906384" cy="5057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960" indent="-302260">
              <a:lnSpc>
                <a:spcPct val="100000"/>
              </a:lnSpc>
              <a:spcBef>
                <a:spcPts val="100"/>
              </a:spcBef>
              <a:buFont typeface="Times New Roman"/>
              <a:buAutoNum type="arabicParenR"/>
              <a:tabLst>
                <a:tab pos="314960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целепологание</a:t>
            </a:r>
            <a:r>
              <a:rPr sz="2200" spc="-5" dirty="0">
                <a:latin typeface="Times New Roman"/>
                <a:cs typeface="Times New Roman"/>
              </a:rPr>
              <a:t>: </a:t>
            </a:r>
            <a:r>
              <a:rPr sz="2200" dirty="0">
                <a:latin typeface="Times New Roman"/>
                <a:cs typeface="Times New Roman"/>
              </a:rPr>
              <a:t>-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осознание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35" dirty="0">
                <a:latin typeface="Times New Roman"/>
                <a:cs typeface="Times New Roman"/>
              </a:rPr>
              <a:t>учеником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потребности и</a:t>
            </a:r>
            <a:endParaRPr sz="2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200" spc="10" dirty="0">
                <a:latin typeface="Times New Roman"/>
                <a:cs typeface="Times New Roman"/>
              </a:rPr>
              <a:t>способности </a:t>
            </a:r>
            <a:r>
              <a:rPr sz="2200" dirty="0">
                <a:latin typeface="Times New Roman"/>
                <a:cs typeface="Times New Roman"/>
              </a:rPr>
              <a:t>к самореализации; - </a:t>
            </a:r>
            <a:r>
              <a:rPr sz="2200" spc="-10" dirty="0">
                <a:latin typeface="Times New Roman"/>
                <a:cs typeface="Times New Roman"/>
              </a:rPr>
              <a:t>возникновение </a:t>
            </a:r>
            <a:r>
              <a:rPr sz="2200" spc="-15" dirty="0">
                <a:latin typeface="Times New Roman"/>
                <a:cs typeface="Times New Roman"/>
              </a:rPr>
              <a:t>учебно- 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познавательного </a:t>
            </a:r>
            <a:r>
              <a:rPr sz="2200" spc="5" dirty="0">
                <a:latin typeface="Times New Roman"/>
                <a:cs typeface="Times New Roman"/>
              </a:rPr>
              <a:t>интереса; </a:t>
            </a:r>
            <a:r>
              <a:rPr sz="2200" dirty="0">
                <a:latin typeface="Times New Roman"/>
                <a:cs typeface="Times New Roman"/>
              </a:rPr>
              <a:t>- </a:t>
            </a:r>
            <a:r>
              <a:rPr sz="2200" spc="-5" dirty="0">
                <a:latin typeface="Times New Roman"/>
                <a:cs typeface="Times New Roman"/>
              </a:rPr>
              <a:t>владение приемами </a:t>
            </a:r>
            <a:r>
              <a:rPr sz="2200" dirty="0">
                <a:latin typeface="Times New Roman"/>
                <a:cs typeface="Times New Roman"/>
              </a:rPr>
              <a:t>самостоятельной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работы;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-</a:t>
            </a:r>
            <a:r>
              <a:rPr sz="2200" spc="5" dirty="0">
                <a:latin typeface="Times New Roman"/>
                <a:cs typeface="Times New Roman"/>
              </a:rPr>
              <a:t> осмысление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терминов,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понятий,</a:t>
            </a:r>
            <a:r>
              <a:rPr sz="2200" spc="-15" dirty="0">
                <a:latin typeface="Times New Roman"/>
                <a:cs typeface="Times New Roman"/>
              </a:rPr>
              <a:t> общеучебных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умений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навыков;</a:t>
            </a:r>
            <a:endParaRPr sz="2200">
              <a:latin typeface="Times New Roman"/>
              <a:cs typeface="Times New Roman"/>
            </a:endParaRPr>
          </a:p>
          <a:p>
            <a:pPr marL="314960" indent="-302260">
              <a:lnSpc>
                <a:spcPct val="100000"/>
              </a:lnSpc>
              <a:spcBef>
                <a:spcPts val="605"/>
              </a:spcBef>
              <a:buFont typeface="Times New Roman"/>
              <a:buAutoNum type="arabicParenR" startAt="2"/>
              <a:tabLst>
                <a:tab pos="314960" algn="l"/>
              </a:tabLst>
            </a:pPr>
            <a:r>
              <a:rPr sz="2200" b="1" spc="-15" dirty="0">
                <a:latin typeface="Times New Roman"/>
                <a:cs typeface="Times New Roman"/>
              </a:rPr>
              <a:t>планирование</a:t>
            </a:r>
            <a:r>
              <a:rPr sz="2200" spc="-15" dirty="0">
                <a:latin typeface="Times New Roman"/>
                <a:cs typeface="Times New Roman"/>
              </a:rPr>
              <a:t>: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-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Times New Roman"/>
                <a:cs typeface="Times New Roman"/>
              </a:rPr>
              <a:t>способность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ориентироваться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условиях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15" dirty="0">
                <a:latin typeface="Times New Roman"/>
                <a:cs typeface="Times New Roman"/>
              </a:rPr>
              <a:t>задачи;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-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выделение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алгоритма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поиска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необходимой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информации;</a:t>
            </a:r>
            <a:endParaRPr sz="2200">
              <a:latin typeface="Times New Roman"/>
              <a:cs typeface="Times New Roman"/>
            </a:endParaRPr>
          </a:p>
          <a:p>
            <a:pPr marL="314960" indent="-302260">
              <a:lnSpc>
                <a:spcPct val="100000"/>
              </a:lnSpc>
              <a:spcBef>
                <a:spcPts val="600"/>
              </a:spcBef>
              <a:buFont typeface="Times New Roman"/>
              <a:buAutoNum type="arabicParenR" startAt="3"/>
              <a:tabLst>
                <a:tab pos="314960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принятие</a:t>
            </a:r>
            <a:r>
              <a:rPr sz="2200" b="1" spc="-10" dirty="0">
                <a:latin typeface="Times New Roman"/>
                <a:cs typeface="Times New Roman"/>
              </a:rPr>
              <a:t> решения</a:t>
            </a:r>
            <a:r>
              <a:rPr sz="2200" spc="-10" dirty="0">
                <a:latin typeface="Times New Roman"/>
                <a:cs typeface="Times New Roman"/>
              </a:rPr>
              <a:t>: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-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выбор </a:t>
            </a:r>
            <a:r>
              <a:rPr sz="2200" spc="-10" dirty="0">
                <a:latin typeface="Times New Roman"/>
                <a:cs typeface="Times New Roman"/>
              </a:rPr>
              <a:t>оптимального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варианта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для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Times New Roman"/>
                <a:cs typeface="Times New Roman"/>
              </a:rPr>
              <a:t>решения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поставленной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задачи;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анализ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планов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деятельности;</a:t>
            </a:r>
            <a:endParaRPr sz="2200">
              <a:latin typeface="Times New Roman"/>
              <a:cs typeface="Times New Roman"/>
            </a:endParaRPr>
          </a:p>
          <a:p>
            <a:pPr marL="12700" marR="98425">
              <a:lnSpc>
                <a:spcPct val="100000"/>
              </a:lnSpc>
              <a:spcBef>
                <a:spcPts val="600"/>
              </a:spcBef>
              <a:buFont typeface="Times New Roman"/>
              <a:buAutoNum type="arabicParenR" startAt="4"/>
              <a:tabLst>
                <a:tab pos="314960" algn="l"/>
              </a:tabLst>
            </a:pPr>
            <a:r>
              <a:rPr sz="2200" b="1" spc="-10" dirty="0">
                <a:latin typeface="Times New Roman"/>
                <a:cs typeface="Times New Roman"/>
              </a:rPr>
              <a:t>выполнение</a:t>
            </a:r>
            <a:r>
              <a:rPr sz="2200" spc="-10" dirty="0">
                <a:latin typeface="Times New Roman"/>
                <a:cs typeface="Times New Roman"/>
              </a:rPr>
              <a:t>: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-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умение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работать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текстом,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рисунком,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схемой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графиком.</a:t>
            </a:r>
            <a:endParaRPr sz="2200">
              <a:latin typeface="Times New Roman"/>
              <a:cs typeface="Times New Roman"/>
            </a:endParaRPr>
          </a:p>
          <a:p>
            <a:pPr marL="12700" marR="55880">
              <a:lnSpc>
                <a:spcPct val="100000"/>
              </a:lnSpc>
              <a:spcBef>
                <a:spcPts val="600"/>
              </a:spcBef>
              <a:buFont typeface="Times New Roman"/>
              <a:buAutoNum type="arabicParenR" startAt="4"/>
              <a:tabLst>
                <a:tab pos="314960" algn="l"/>
              </a:tabLst>
            </a:pPr>
            <a:r>
              <a:rPr sz="2200" b="1" spc="-15" dirty="0">
                <a:latin typeface="Times New Roman"/>
                <a:cs typeface="Times New Roman"/>
              </a:rPr>
              <a:t>оценка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Times New Roman"/>
                <a:cs typeface="Times New Roman"/>
              </a:rPr>
              <a:t>результатов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которая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проходит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по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критериям: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не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может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быть </a:t>
            </a:r>
            <a:r>
              <a:rPr sz="2200" spc="-10" dirty="0">
                <a:latin typeface="Times New Roman"/>
                <a:cs typeface="Times New Roman"/>
              </a:rPr>
              <a:t>допустимой,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допустимая,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высоко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допустимая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наиболее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эффективная</a:t>
            </a:r>
            <a:r>
              <a:rPr sz="2400" spc="-1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590" y="499490"/>
            <a:ext cx="1752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6260" algn="l"/>
              </a:tabLst>
            </a:pPr>
            <a:r>
              <a:rPr sz="2400" dirty="0">
                <a:latin typeface="Times New Roman"/>
                <a:cs typeface="Times New Roman"/>
              </a:rPr>
              <a:t>В	</a:t>
            </a:r>
            <a:r>
              <a:rPr sz="2400" spc="5" dirty="0">
                <a:latin typeface="Times New Roman"/>
                <a:cs typeface="Times New Roman"/>
              </a:rPr>
              <a:t>процессе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68245" y="499490"/>
            <a:ext cx="5916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55875" algn="l"/>
                <a:tab pos="4646295" algn="l"/>
              </a:tabLst>
            </a:pPr>
            <a:r>
              <a:rPr sz="2400" spc="15" dirty="0">
                <a:latin typeface="Times New Roman"/>
                <a:cs typeface="Times New Roman"/>
              </a:rPr>
              <a:t>и</a:t>
            </a:r>
            <a:r>
              <a:rPr sz="2400" spc="-30" dirty="0">
                <a:latin typeface="Times New Roman"/>
                <a:cs typeface="Times New Roman"/>
              </a:rPr>
              <a:t>з</a:t>
            </a:r>
            <a:r>
              <a:rPr sz="2400" spc="1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браз</a:t>
            </a:r>
            <a:r>
              <a:rPr sz="2400" spc="10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т</a:t>
            </a:r>
            <a:r>
              <a:rPr sz="2400" spc="-10" dirty="0">
                <a:latin typeface="Times New Roman"/>
                <a:cs typeface="Times New Roman"/>
              </a:rPr>
              <a:t>е</a:t>
            </a:r>
            <a:r>
              <a:rPr sz="2400" spc="-5" dirty="0">
                <a:latin typeface="Times New Roman"/>
                <a:cs typeface="Times New Roman"/>
              </a:rPr>
              <a:t>л</a:t>
            </a:r>
            <a:r>
              <a:rPr sz="2400" spc="5" dirty="0">
                <a:latin typeface="Times New Roman"/>
                <a:cs typeface="Times New Roman"/>
              </a:rPr>
              <a:t>ь</a:t>
            </a:r>
            <a:r>
              <a:rPr sz="2400" spc="-5" dirty="0">
                <a:latin typeface="Times New Roman"/>
                <a:cs typeface="Times New Roman"/>
              </a:rPr>
              <a:t>н</a:t>
            </a:r>
            <a:r>
              <a:rPr sz="2400" spc="1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й	де</a:t>
            </a:r>
            <a:r>
              <a:rPr sz="2400" spc="10" dirty="0">
                <a:latin typeface="Times New Roman"/>
                <a:cs typeface="Times New Roman"/>
              </a:rPr>
              <a:t>я</a:t>
            </a:r>
            <a:r>
              <a:rPr sz="2400" dirty="0">
                <a:latin typeface="Times New Roman"/>
                <a:cs typeface="Times New Roman"/>
              </a:rPr>
              <a:t>т</a:t>
            </a:r>
            <a:r>
              <a:rPr sz="2400" spc="-10" dirty="0">
                <a:latin typeface="Times New Roman"/>
                <a:cs typeface="Times New Roman"/>
              </a:rPr>
              <a:t>е</a:t>
            </a:r>
            <a:r>
              <a:rPr sz="2400" spc="-5" dirty="0">
                <a:latin typeface="Times New Roman"/>
                <a:cs typeface="Times New Roman"/>
              </a:rPr>
              <a:t>л</a:t>
            </a:r>
            <a:r>
              <a:rPr sz="2400" spc="5" dirty="0">
                <a:latin typeface="Times New Roman"/>
                <a:cs typeface="Times New Roman"/>
              </a:rPr>
              <a:t>ь</a:t>
            </a:r>
            <a:r>
              <a:rPr sz="2400" spc="-5" dirty="0">
                <a:latin typeface="Times New Roman"/>
                <a:cs typeface="Times New Roman"/>
              </a:rPr>
              <a:t>н</a:t>
            </a:r>
            <a:r>
              <a:rPr sz="2400" spc="55" dirty="0">
                <a:latin typeface="Times New Roman"/>
                <a:cs typeface="Times New Roman"/>
              </a:rPr>
              <a:t>о</a:t>
            </a:r>
            <a:r>
              <a:rPr sz="2400" spc="10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ти	</a:t>
            </a:r>
            <a:r>
              <a:rPr sz="2400" spc="-40" dirty="0">
                <a:latin typeface="Times New Roman"/>
                <a:cs typeface="Times New Roman"/>
              </a:rPr>
              <a:t>у</a:t>
            </a:r>
            <a:r>
              <a:rPr sz="2400" spc="10" dirty="0">
                <a:latin typeface="Times New Roman"/>
                <a:cs typeface="Times New Roman"/>
              </a:rPr>
              <a:t>ч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10" dirty="0">
                <a:latin typeface="Times New Roman"/>
                <a:cs typeface="Times New Roman"/>
              </a:rPr>
              <a:t>щ</a:t>
            </a:r>
            <a:r>
              <a:rPr sz="2400" spc="15" dirty="0">
                <a:latin typeface="Times New Roman"/>
                <a:cs typeface="Times New Roman"/>
              </a:rPr>
              <a:t>и</a:t>
            </a:r>
            <a:r>
              <a:rPr sz="2400" spc="55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ся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590" y="865123"/>
            <a:ext cx="7981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6700" algn="l"/>
                <a:tab pos="3355975" algn="l"/>
                <a:tab pos="3686175" algn="l"/>
                <a:tab pos="5492750" algn="l"/>
                <a:tab pos="6600190" algn="l"/>
                <a:tab pos="6931025" algn="l"/>
              </a:tabLst>
            </a:pPr>
            <a:r>
              <a:rPr sz="2400" spc="-15" dirty="0">
                <a:latin typeface="Times New Roman"/>
                <a:cs typeface="Times New Roman"/>
              </a:rPr>
              <a:t>усваивают	</a:t>
            </a:r>
            <a:r>
              <a:rPr sz="2400" dirty="0">
                <a:latin typeface="Times New Roman"/>
                <a:cs typeface="Times New Roman"/>
              </a:rPr>
              <a:t>графические	и	живописные	</a:t>
            </a:r>
            <a:r>
              <a:rPr sz="2400" spc="-10" dirty="0">
                <a:latin typeface="Times New Roman"/>
                <a:cs typeface="Times New Roman"/>
              </a:rPr>
              <a:t>умения	</a:t>
            </a:r>
            <a:r>
              <a:rPr sz="2400" dirty="0">
                <a:latin typeface="Times New Roman"/>
                <a:cs typeface="Times New Roman"/>
              </a:rPr>
              <a:t>и	</a:t>
            </a:r>
            <a:r>
              <a:rPr sz="2400" spc="-5" dirty="0">
                <a:latin typeface="Times New Roman"/>
                <a:cs typeface="Times New Roman"/>
              </a:rPr>
              <a:t>навыки,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7926" y="1231265"/>
            <a:ext cx="5165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3920" algn="l"/>
                <a:tab pos="3688715" algn="l"/>
                <a:tab pos="4115435" algn="l"/>
              </a:tabLst>
            </a:pPr>
            <a:r>
              <a:rPr sz="2400" spc="-10" dirty="0">
                <a:latin typeface="Times New Roman"/>
                <a:cs typeface="Times New Roman"/>
              </a:rPr>
              <a:t>анализировать	</a:t>
            </a:r>
            <a:r>
              <a:rPr sz="2400" spc="-5" dirty="0">
                <a:latin typeface="Times New Roman"/>
                <a:cs typeface="Times New Roman"/>
              </a:rPr>
              <a:t>предметы	</a:t>
            </a:r>
            <a:r>
              <a:rPr sz="2400" dirty="0">
                <a:latin typeface="Times New Roman"/>
                <a:cs typeface="Times New Roman"/>
              </a:rPr>
              <a:t>и	</a:t>
            </a:r>
            <a:r>
              <a:rPr sz="2400" spc="-10" dirty="0">
                <a:latin typeface="Times New Roman"/>
                <a:cs typeface="Times New Roman"/>
              </a:rPr>
              <a:t>явления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590" y="1231265"/>
            <a:ext cx="26327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20140" algn="l"/>
              </a:tabLst>
            </a:pPr>
            <a:r>
              <a:rPr sz="2400" spc="-10" dirty="0">
                <a:latin typeface="Times New Roman"/>
                <a:cs typeface="Times New Roman"/>
              </a:rPr>
              <a:t>учатся	</a:t>
            </a:r>
            <a:r>
              <a:rPr sz="2400" spc="-30" dirty="0">
                <a:latin typeface="Times New Roman"/>
                <a:cs typeface="Times New Roman"/>
              </a:rPr>
              <a:t>наблюдать,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окружающего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мира.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72205" y="2039048"/>
            <a:ext cx="52114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44320" algn="l"/>
                <a:tab pos="3018155" algn="l"/>
              </a:tabLst>
            </a:pPr>
            <a:r>
              <a:rPr sz="2400" spc="-5" dirty="0">
                <a:latin typeface="Times New Roman"/>
                <a:cs typeface="Times New Roman"/>
              </a:rPr>
              <a:t>учебный	предмет	</a:t>
            </a:r>
            <a:r>
              <a:rPr sz="2400" dirty="0">
                <a:latin typeface="Times New Roman"/>
                <a:cs typeface="Times New Roman"/>
              </a:rPr>
              <a:t>изобразительное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2590" y="2039048"/>
            <a:ext cx="26092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6980" algn="l"/>
              </a:tabLst>
            </a:pPr>
            <a:r>
              <a:rPr sz="2400" spc="-15" dirty="0">
                <a:latin typeface="Times New Roman"/>
                <a:cs typeface="Times New Roman"/>
              </a:rPr>
              <a:t>Таким	</a:t>
            </a:r>
            <a:r>
              <a:rPr sz="2400" spc="-10" dirty="0">
                <a:latin typeface="Times New Roman"/>
                <a:cs typeface="Times New Roman"/>
              </a:rPr>
              <a:t>образом,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651000" algn="l"/>
              </a:tabLst>
            </a:pPr>
            <a:r>
              <a:rPr sz="2400" spc="-5" dirty="0">
                <a:latin typeface="Times New Roman"/>
                <a:cs typeface="Times New Roman"/>
              </a:rPr>
              <a:t>ис</a:t>
            </a:r>
            <a:r>
              <a:rPr sz="2400" spc="-10" dirty="0">
                <a:latin typeface="Times New Roman"/>
                <a:cs typeface="Times New Roman"/>
              </a:rPr>
              <a:t>к</a:t>
            </a:r>
            <a:r>
              <a:rPr sz="2400" spc="-40" dirty="0">
                <a:latin typeface="Times New Roman"/>
                <a:cs typeface="Times New Roman"/>
              </a:rPr>
              <a:t>у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10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т</a:t>
            </a:r>
            <a:r>
              <a:rPr sz="2400" spc="-20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о	с</a:t>
            </a:r>
            <a:r>
              <a:rPr sz="2400" spc="35" dirty="0">
                <a:latin typeface="Times New Roman"/>
                <a:cs typeface="Times New Roman"/>
              </a:rPr>
              <a:t>л</a:t>
            </a:r>
            <a:r>
              <a:rPr sz="2400" spc="-80" dirty="0">
                <a:latin typeface="Times New Roman"/>
                <a:cs typeface="Times New Roman"/>
              </a:rPr>
              <a:t>у</a:t>
            </a:r>
            <a:r>
              <a:rPr sz="2400" dirty="0">
                <a:latin typeface="Times New Roman"/>
                <a:cs typeface="Times New Roman"/>
              </a:rPr>
              <a:t>ж</a:t>
            </a:r>
            <a:r>
              <a:rPr sz="2400" spc="15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34765" y="2404998"/>
            <a:ext cx="5050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61540" algn="l"/>
                <a:tab pos="3833495" algn="l"/>
              </a:tabLst>
            </a:pPr>
            <a:r>
              <a:rPr sz="2400" spc="-10" dirty="0">
                <a:latin typeface="Times New Roman"/>
                <a:cs typeface="Times New Roman"/>
              </a:rPr>
              <a:t>эффективным	</a:t>
            </a:r>
            <a:r>
              <a:rPr sz="2400" spc="-15" dirty="0">
                <a:latin typeface="Times New Roman"/>
                <a:cs typeface="Times New Roman"/>
              </a:rPr>
              <a:t>средством	</a:t>
            </a:r>
            <a:r>
              <a:rPr sz="2400" spc="-5" dirty="0">
                <a:latin typeface="Times New Roman"/>
                <a:cs typeface="Times New Roman"/>
              </a:rPr>
              <a:t>познания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2590" y="2770822"/>
            <a:ext cx="7983220" cy="1931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действительности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одновременно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помогает</a:t>
            </a:r>
            <a:r>
              <a:rPr sz="2400" dirty="0">
                <a:latin typeface="Times New Roman"/>
                <a:cs typeface="Times New Roman"/>
              </a:rPr>
              <a:t> развитию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формированию</a:t>
            </a:r>
            <a:r>
              <a:rPr sz="2400" spc="-5" dirty="0">
                <a:latin typeface="Times New Roman"/>
                <a:cs typeface="Times New Roman"/>
              </a:rPr>
              <a:t> зрительных</a:t>
            </a:r>
            <a:r>
              <a:rPr sz="2400" dirty="0">
                <a:latin typeface="Times New Roman"/>
                <a:cs typeface="Times New Roman"/>
              </a:rPr>
              <a:t> восприятий,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воображения, </a:t>
            </a:r>
            <a:r>
              <a:rPr sz="2400" dirty="0">
                <a:latin typeface="Times New Roman"/>
                <a:cs typeface="Times New Roman"/>
              </a:rPr>
              <a:t> пространственных </a:t>
            </a:r>
            <a:r>
              <a:rPr sz="2400" spc="-5" dirty="0">
                <a:latin typeface="Times New Roman"/>
                <a:cs typeface="Times New Roman"/>
              </a:rPr>
              <a:t>представлений, памяти, чувств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" dirty="0">
                <a:latin typeface="Times New Roman"/>
                <a:cs typeface="Times New Roman"/>
              </a:rPr>
              <a:t>других </a:t>
            </a:r>
            <a:r>
              <a:rPr sz="2400" dirty="0">
                <a:latin typeface="Times New Roman"/>
                <a:cs typeface="Times New Roman"/>
              </a:rPr>
              <a:t> психических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процессов.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05"/>
              </a:spcBef>
            </a:pPr>
            <a:r>
              <a:rPr sz="2400" spc="-5" dirty="0">
                <a:latin typeface="Times New Roman"/>
                <a:cs typeface="Times New Roman"/>
              </a:rPr>
              <a:t>Знания,</a:t>
            </a:r>
            <a:r>
              <a:rPr sz="2400" spc="2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умения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навыки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находят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широкое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применение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как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2590" y="5042534"/>
            <a:ext cx="1844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деятельности.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2590" y="4676775"/>
            <a:ext cx="798258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60575" marR="5080" indent="-2047875">
              <a:lnSpc>
                <a:spcPct val="100000"/>
              </a:lnSpc>
              <a:spcBef>
                <a:spcPts val="100"/>
              </a:spcBef>
              <a:tabLst>
                <a:tab pos="637540" algn="l"/>
                <a:tab pos="1869439" algn="l"/>
                <a:tab pos="3157855" algn="l"/>
                <a:tab pos="3264535" algn="l"/>
                <a:tab pos="3904615" algn="l"/>
                <a:tab pos="4397375" algn="l"/>
                <a:tab pos="4710430" algn="l"/>
                <a:tab pos="4870450" algn="l"/>
                <a:tab pos="6249670" algn="l"/>
                <a:tab pos="6780530" algn="l"/>
              </a:tabLst>
            </a:pPr>
            <a:r>
              <a:rPr sz="2400" spc="-5" dirty="0">
                <a:latin typeface="Times New Roman"/>
                <a:cs typeface="Times New Roman"/>
              </a:rPr>
              <a:t>н</a:t>
            </a:r>
            <a:r>
              <a:rPr sz="2400" dirty="0">
                <a:latin typeface="Times New Roman"/>
                <a:cs typeface="Times New Roman"/>
              </a:rPr>
              <a:t>а	др</a:t>
            </a:r>
            <a:r>
              <a:rPr sz="2400" spc="-35" dirty="0">
                <a:latin typeface="Times New Roman"/>
                <a:cs typeface="Times New Roman"/>
              </a:rPr>
              <a:t>у</a:t>
            </a:r>
            <a:r>
              <a:rPr sz="2400" spc="15" dirty="0">
                <a:latin typeface="Times New Roman"/>
                <a:cs typeface="Times New Roman"/>
              </a:rPr>
              <a:t>г</a:t>
            </a:r>
            <a:r>
              <a:rPr sz="2400" spc="-5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х	</a:t>
            </a:r>
            <a:r>
              <a:rPr sz="2400" spc="-40" dirty="0">
                <a:latin typeface="Times New Roman"/>
                <a:cs typeface="Times New Roman"/>
              </a:rPr>
              <a:t>у</a:t>
            </a:r>
            <a:r>
              <a:rPr sz="2400" dirty="0">
                <a:latin typeface="Times New Roman"/>
                <a:cs typeface="Times New Roman"/>
              </a:rPr>
              <a:t>ро</a:t>
            </a:r>
            <a:r>
              <a:rPr sz="2400" spc="-40" dirty="0">
                <a:latin typeface="Times New Roman"/>
                <a:cs typeface="Times New Roman"/>
              </a:rPr>
              <a:t>к</a:t>
            </a:r>
            <a:r>
              <a:rPr sz="2400" spc="10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х,	</a:t>
            </a:r>
            <a:r>
              <a:rPr sz="2400" spc="10" dirty="0">
                <a:latin typeface="Times New Roman"/>
                <a:cs typeface="Times New Roman"/>
              </a:rPr>
              <a:t>та</a:t>
            </a:r>
            <a:r>
              <a:rPr sz="2400" dirty="0">
                <a:latin typeface="Times New Roman"/>
                <a:cs typeface="Times New Roman"/>
              </a:rPr>
              <a:t>к	и	в		д</a:t>
            </a:r>
            <a:r>
              <a:rPr sz="2400" spc="35" dirty="0">
                <a:latin typeface="Times New Roman"/>
                <a:cs typeface="Times New Roman"/>
              </a:rPr>
              <a:t>а</a:t>
            </a:r>
            <a:r>
              <a:rPr sz="2400" spc="-5" dirty="0">
                <a:latin typeface="Times New Roman"/>
                <a:cs typeface="Times New Roman"/>
              </a:rPr>
              <a:t>л</a:t>
            </a:r>
            <a:r>
              <a:rPr sz="2400" spc="5" dirty="0">
                <a:latin typeface="Times New Roman"/>
                <a:cs typeface="Times New Roman"/>
              </a:rPr>
              <a:t>ь</a:t>
            </a:r>
            <a:r>
              <a:rPr sz="2400" spc="-5" dirty="0">
                <a:latin typeface="Times New Roman"/>
                <a:cs typeface="Times New Roman"/>
              </a:rPr>
              <a:t>ней</a:t>
            </a:r>
            <a:r>
              <a:rPr sz="2400" spc="5" dirty="0">
                <a:latin typeface="Times New Roman"/>
                <a:cs typeface="Times New Roman"/>
              </a:rPr>
              <a:t>ш</a:t>
            </a:r>
            <a:r>
              <a:rPr sz="2400" dirty="0">
                <a:latin typeface="Times New Roman"/>
                <a:cs typeface="Times New Roman"/>
              </a:rPr>
              <a:t>ей	</a:t>
            </a:r>
            <a:r>
              <a:rPr sz="2400" spc="30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р</a:t>
            </a:r>
            <a:r>
              <a:rPr sz="2400" spc="-195" dirty="0">
                <a:latin typeface="Times New Roman"/>
                <a:cs typeface="Times New Roman"/>
              </a:rPr>
              <a:t>у</a:t>
            </a:r>
            <a:r>
              <a:rPr sz="2400" dirty="0">
                <a:latin typeface="Times New Roman"/>
                <a:cs typeface="Times New Roman"/>
              </a:rPr>
              <a:t>до</a:t>
            </a:r>
            <a:r>
              <a:rPr sz="2400" spc="10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ой  </a:t>
            </a:r>
            <a:r>
              <a:rPr sz="2400" spc="-220" dirty="0">
                <a:latin typeface="Times New Roman"/>
                <a:cs typeface="Times New Roman"/>
              </a:rPr>
              <a:t>У</a:t>
            </a:r>
            <a:r>
              <a:rPr sz="2400" dirty="0">
                <a:latin typeface="Times New Roman"/>
                <a:cs typeface="Times New Roman"/>
              </a:rPr>
              <a:t>м</a:t>
            </a:r>
            <a:r>
              <a:rPr sz="2400" spc="15" dirty="0">
                <a:latin typeface="Times New Roman"/>
                <a:cs typeface="Times New Roman"/>
              </a:rPr>
              <a:t>е</a:t>
            </a:r>
            <a:r>
              <a:rPr sz="2400" spc="-5" dirty="0">
                <a:latin typeface="Times New Roman"/>
                <a:cs typeface="Times New Roman"/>
              </a:rPr>
              <a:t>ни</a:t>
            </a:r>
            <a:r>
              <a:rPr sz="2400" dirty="0">
                <a:latin typeface="Times New Roman"/>
                <a:cs typeface="Times New Roman"/>
              </a:rPr>
              <a:t>е		рис</a:t>
            </a:r>
            <a:r>
              <a:rPr sz="2400" spc="15" dirty="0">
                <a:latin typeface="Times New Roman"/>
                <a:cs typeface="Times New Roman"/>
              </a:rPr>
              <a:t>о</a:t>
            </a:r>
            <a:r>
              <a:rPr sz="2400" spc="-35" dirty="0">
                <a:latin typeface="Times New Roman"/>
                <a:cs typeface="Times New Roman"/>
              </a:rPr>
              <a:t>в</a:t>
            </a:r>
            <a:r>
              <a:rPr sz="2400" spc="-65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ть,	з</a:t>
            </a:r>
            <a:r>
              <a:rPr sz="2400" spc="10" dirty="0">
                <a:latin typeface="Times New Roman"/>
                <a:cs typeface="Times New Roman"/>
              </a:rPr>
              <a:t>р</a:t>
            </a:r>
            <a:r>
              <a:rPr sz="2400" spc="15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т</a:t>
            </a:r>
            <a:r>
              <a:rPr sz="2400" spc="-10" dirty="0">
                <a:latin typeface="Times New Roman"/>
                <a:cs typeface="Times New Roman"/>
              </a:rPr>
              <a:t>е</a:t>
            </a:r>
            <a:r>
              <a:rPr sz="2400" spc="-5" dirty="0">
                <a:latin typeface="Times New Roman"/>
                <a:cs typeface="Times New Roman"/>
              </a:rPr>
              <a:t>л</a:t>
            </a:r>
            <a:r>
              <a:rPr sz="2400" spc="5" dirty="0">
                <a:latin typeface="Times New Roman"/>
                <a:cs typeface="Times New Roman"/>
              </a:rPr>
              <a:t>ь</a:t>
            </a:r>
            <a:r>
              <a:rPr sz="2400" spc="-5" dirty="0">
                <a:latin typeface="Times New Roman"/>
                <a:cs typeface="Times New Roman"/>
              </a:rPr>
              <a:t>н</a:t>
            </a:r>
            <a:r>
              <a:rPr sz="2400" dirty="0">
                <a:latin typeface="Times New Roman"/>
                <a:cs typeface="Times New Roman"/>
              </a:rPr>
              <a:t>о	</a:t>
            </a:r>
            <a:r>
              <a:rPr sz="2400" spc="-5" dirty="0">
                <a:latin typeface="Times New Roman"/>
                <a:cs typeface="Times New Roman"/>
              </a:rPr>
              <a:t>п</a:t>
            </a:r>
            <a:r>
              <a:rPr sz="2400" spc="15" dirty="0">
                <a:latin typeface="Times New Roman"/>
                <a:cs typeface="Times New Roman"/>
              </a:rPr>
              <a:t>р</a:t>
            </a:r>
            <a:r>
              <a:rPr sz="2400" spc="-45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д</a:t>
            </a:r>
            <a:r>
              <a:rPr sz="2400" spc="10" dirty="0">
                <a:latin typeface="Times New Roman"/>
                <a:cs typeface="Times New Roman"/>
              </a:rPr>
              <a:t>ста</a:t>
            </a:r>
            <a:r>
              <a:rPr sz="2400" spc="-35" dirty="0">
                <a:latin typeface="Times New Roman"/>
                <a:cs typeface="Times New Roman"/>
              </a:rPr>
              <a:t>в</a:t>
            </a:r>
            <a:r>
              <a:rPr sz="2400" spc="-5" dirty="0">
                <a:latin typeface="Times New Roman"/>
                <a:cs typeface="Times New Roman"/>
              </a:rPr>
              <a:t>л</a:t>
            </a:r>
            <a:r>
              <a:rPr sz="2400" spc="20" dirty="0">
                <a:latin typeface="Times New Roman"/>
                <a:cs typeface="Times New Roman"/>
              </a:rPr>
              <a:t>я</a:t>
            </a:r>
            <a:r>
              <a:rPr sz="2400" dirty="0">
                <a:latin typeface="Times New Roman"/>
                <a:cs typeface="Times New Roman"/>
              </a:rPr>
              <a:t>ть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2590" y="5408612"/>
            <a:ext cx="72618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различные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объекты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необходимо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во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многих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профессиях.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2845" y="335216"/>
            <a:ext cx="51733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20" dirty="0">
                <a:latin typeface="Times New Roman"/>
                <a:cs typeface="Times New Roman"/>
              </a:rPr>
              <a:t>В</a:t>
            </a:r>
            <a:r>
              <a:rPr sz="3500" spc="20" dirty="0">
                <a:latin typeface="Times New Roman"/>
                <a:cs typeface="Times New Roman"/>
              </a:rPr>
              <a:t>ОПРОСЫ</a:t>
            </a:r>
            <a:r>
              <a:rPr sz="3500" spc="204" dirty="0">
                <a:latin typeface="Times New Roman"/>
                <a:cs typeface="Times New Roman"/>
              </a:rPr>
              <a:t> </a:t>
            </a:r>
            <a:r>
              <a:rPr sz="3500" spc="15" dirty="0">
                <a:latin typeface="Times New Roman"/>
                <a:cs typeface="Times New Roman"/>
              </a:rPr>
              <a:t>И</a:t>
            </a:r>
            <a:r>
              <a:rPr sz="3500" spc="190" dirty="0">
                <a:latin typeface="Times New Roman"/>
                <a:cs typeface="Times New Roman"/>
              </a:rPr>
              <a:t> </a:t>
            </a:r>
            <a:r>
              <a:rPr sz="3500" spc="5" dirty="0">
                <a:latin typeface="Times New Roman"/>
                <a:cs typeface="Times New Roman"/>
              </a:rPr>
              <a:t>ЗАДАНИЯ</a:t>
            </a:r>
            <a:r>
              <a:rPr sz="4400" spc="5" dirty="0">
                <a:latin typeface="Times New Roman"/>
                <a:cs typeface="Times New Roman"/>
              </a:rPr>
              <a:t>,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105" y="983805"/>
            <a:ext cx="8138795" cy="2038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25800"/>
              </a:lnSpc>
              <a:spcBef>
                <a:spcPts val="95"/>
              </a:spcBef>
            </a:pPr>
            <a:r>
              <a:rPr sz="3500" spc="-60" dirty="0">
                <a:solidFill>
                  <a:srgbClr val="565F6C"/>
                </a:solidFill>
                <a:latin typeface="Times New Roman"/>
                <a:cs typeface="Times New Roman"/>
              </a:rPr>
              <a:t>РАЗВИВАЮЩИЕ</a:t>
            </a:r>
            <a:r>
              <a:rPr sz="3500" spc="170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3500" spc="-10" dirty="0">
                <a:solidFill>
                  <a:srgbClr val="565F6C"/>
                </a:solidFill>
                <a:latin typeface="Times New Roman"/>
                <a:cs typeface="Times New Roman"/>
              </a:rPr>
              <a:t>ФУНКЦИОНАЛЬНУЮ </a:t>
            </a:r>
            <a:r>
              <a:rPr sz="3500" spc="-860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3500" spc="-30" dirty="0">
                <a:solidFill>
                  <a:srgbClr val="565F6C"/>
                </a:solidFill>
                <a:latin typeface="Times New Roman"/>
                <a:cs typeface="Times New Roman"/>
              </a:rPr>
              <a:t>ГРАМОТНОСТЬ</a:t>
            </a:r>
            <a:endParaRPr sz="35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1080"/>
              </a:spcBef>
            </a:pPr>
            <a:r>
              <a:rPr sz="3500" spc="10" dirty="0">
                <a:solidFill>
                  <a:srgbClr val="565F6C"/>
                </a:solidFill>
                <a:latin typeface="Times New Roman"/>
                <a:cs typeface="Times New Roman"/>
              </a:rPr>
              <a:t>НА</a:t>
            </a:r>
            <a:r>
              <a:rPr sz="3500" spc="195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3500" spc="15" dirty="0">
                <a:solidFill>
                  <a:srgbClr val="565F6C"/>
                </a:solidFill>
                <a:latin typeface="Times New Roman"/>
                <a:cs typeface="Times New Roman"/>
              </a:rPr>
              <a:t>УРОКАХ</a:t>
            </a:r>
            <a:r>
              <a:rPr sz="3500" spc="204" dirty="0">
                <a:solidFill>
                  <a:srgbClr val="565F6C"/>
                </a:solidFill>
                <a:latin typeface="Times New Roman"/>
                <a:cs typeface="Times New Roman"/>
              </a:rPr>
              <a:t> </a:t>
            </a:r>
            <a:r>
              <a:rPr sz="3500" spc="-25" dirty="0">
                <a:solidFill>
                  <a:srgbClr val="565F6C"/>
                </a:solidFill>
                <a:latin typeface="Times New Roman"/>
                <a:cs typeface="Times New Roman"/>
              </a:rPr>
              <a:t>ИСКУССТВА</a:t>
            </a:r>
            <a:endParaRPr sz="35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535940" y="3281679"/>
            <a:ext cx="7945120" cy="35763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9510" y="166052"/>
            <a:ext cx="223266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240" dirty="0">
                <a:latin typeface="Cambria"/>
                <a:cs typeface="Cambria"/>
              </a:rPr>
              <a:t>«Г</a:t>
            </a:r>
            <a:r>
              <a:rPr b="1" spc="240" dirty="0">
                <a:latin typeface="Cambria"/>
                <a:cs typeface="Cambria"/>
              </a:rPr>
              <a:t>РАФФИТИ</a:t>
            </a:r>
            <a:r>
              <a:rPr sz="2700" b="1" spc="240" dirty="0">
                <a:latin typeface="Cambria"/>
                <a:cs typeface="Cambria"/>
              </a:rPr>
              <a:t>»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57" y="714660"/>
            <a:ext cx="7995284" cy="54381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700"/>
              </a:spcBef>
            </a:pPr>
            <a:r>
              <a:rPr sz="2000" spc="-5" dirty="0">
                <a:latin typeface="Times New Roman"/>
                <a:cs typeface="Times New Roman"/>
              </a:rPr>
              <a:t>Проанализируйте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высказывания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обучающихся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5" dirty="0">
                <a:latin typeface="Times New Roman"/>
                <a:cs typeface="Times New Roman"/>
              </a:rPr>
              <a:t> граффити.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20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Вопросы:</a:t>
            </a:r>
            <a:endParaRPr sz="2000">
              <a:latin typeface="Times New Roman"/>
              <a:cs typeface="Times New Roman"/>
            </a:endParaRPr>
          </a:p>
          <a:p>
            <a:pPr marR="6985" algn="ctr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latin typeface="Times New Roman"/>
                <a:cs typeface="Times New Roman"/>
              </a:rPr>
              <a:t>1 </a:t>
            </a:r>
            <a:r>
              <a:rPr sz="2000" spc="-5" dirty="0">
                <a:latin typeface="Times New Roman"/>
                <a:cs typeface="Times New Roman"/>
              </a:rPr>
              <a:t>Какие </a:t>
            </a:r>
            <a:r>
              <a:rPr sz="2000" spc="-10" dirty="0">
                <a:latin typeface="Times New Roman"/>
                <a:cs typeface="Times New Roman"/>
              </a:rPr>
              <a:t>высказывание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«за»,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</a:t>
            </a:r>
            <a:r>
              <a:rPr sz="2000" spc="-10" dirty="0">
                <a:latin typeface="Times New Roman"/>
                <a:cs typeface="Times New Roman"/>
              </a:rPr>
              <a:t> какие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«против»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граффити?</a:t>
            </a:r>
            <a:endParaRPr sz="2000">
              <a:latin typeface="Times New Roman"/>
              <a:cs typeface="Times New Roman"/>
            </a:endParaRPr>
          </a:p>
          <a:p>
            <a:pPr marR="1905" algn="ctr">
              <a:lnSpc>
                <a:spcPct val="100000"/>
              </a:lnSpc>
              <a:spcBef>
                <a:spcPts val="605"/>
              </a:spcBef>
            </a:pPr>
            <a:r>
              <a:rPr sz="2000" dirty="0">
                <a:latin typeface="Times New Roman"/>
                <a:cs typeface="Times New Roman"/>
              </a:rPr>
              <a:t>2 </a:t>
            </a:r>
            <a:r>
              <a:rPr sz="2000" spc="-20" dirty="0">
                <a:latin typeface="Times New Roman"/>
                <a:cs typeface="Times New Roman"/>
              </a:rPr>
              <a:t>Почему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граффити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сравнивают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рекламой?</a:t>
            </a:r>
            <a:endParaRPr sz="2000">
              <a:latin typeface="Times New Roman"/>
              <a:cs typeface="Times New Roman"/>
            </a:endParaRPr>
          </a:p>
          <a:p>
            <a:pPr marR="2540" algn="ctr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latin typeface="Times New Roman"/>
                <a:cs typeface="Times New Roman"/>
              </a:rPr>
              <a:t>3.С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кем</a:t>
            </a:r>
            <a:r>
              <a:rPr sz="2000" dirty="0">
                <a:latin typeface="Times New Roman"/>
                <a:cs typeface="Times New Roman"/>
              </a:rPr>
              <a:t> из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авторов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вы </a:t>
            </a:r>
            <a:r>
              <a:rPr sz="2000" spc="-15" dirty="0">
                <a:latin typeface="Times New Roman"/>
                <a:cs typeface="Times New Roman"/>
              </a:rPr>
              <a:t>согласны?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281940" algn="l"/>
              </a:tabLst>
            </a:pPr>
            <a:r>
              <a:rPr sz="2000" b="1" i="1" spc="-10" dirty="0">
                <a:latin typeface="Times New Roman"/>
                <a:cs typeface="Times New Roman"/>
              </a:rPr>
              <a:t>Татьяна. </a:t>
            </a:r>
            <a:r>
              <a:rPr sz="2000" spc="-45" dirty="0">
                <a:latin typeface="Times New Roman"/>
                <a:cs typeface="Times New Roman"/>
              </a:rPr>
              <a:t>«Я </a:t>
            </a:r>
            <a:r>
              <a:rPr sz="2000" dirty="0">
                <a:latin typeface="Times New Roman"/>
                <a:cs typeface="Times New Roman"/>
              </a:rPr>
              <a:t>киплю </a:t>
            </a:r>
            <a:r>
              <a:rPr sz="2000" spc="-15" dirty="0">
                <a:latin typeface="Times New Roman"/>
                <a:cs typeface="Times New Roman"/>
              </a:rPr>
              <a:t>от </a:t>
            </a:r>
            <a:r>
              <a:rPr sz="2000" spc="5" dirty="0">
                <a:latin typeface="Times New Roman"/>
                <a:cs typeface="Times New Roman"/>
              </a:rPr>
              <a:t>злости, </a:t>
            </a:r>
            <a:r>
              <a:rPr sz="2000" spc="-15" dirty="0">
                <a:latin typeface="Times New Roman"/>
                <a:cs typeface="Times New Roman"/>
              </a:rPr>
              <a:t>потому </a:t>
            </a:r>
            <a:r>
              <a:rPr sz="2000" spc="-10" dirty="0">
                <a:latin typeface="Times New Roman"/>
                <a:cs typeface="Times New Roman"/>
              </a:rPr>
              <a:t>что </a:t>
            </a:r>
            <a:r>
              <a:rPr sz="2000" spc="-25" dirty="0">
                <a:latin typeface="Times New Roman"/>
                <a:cs typeface="Times New Roman"/>
              </a:rPr>
              <a:t>уже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10" dirty="0">
                <a:latin typeface="Times New Roman"/>
                <a:cs typeface="Times New Roman"/>
              </a:rPr>
              <a:t>четвертый </a:t>
            </a:r>
            <a:r>
              <a:rPr sz="2000" spc="-5" dirty="0">
                <a:latin typeface="Times New Roman"/>
                <a:cs typeface="Times New Roman"/>
              </a:rPr>
              <a:t>раз </a:t>
            </a:r>
            <a:r>
              <a:rPr sz="2000" dirty="0">
                <a:latin typeface="Times New Roman"/>
                <a:cs typeface="Times New Roman"/>
              </a:rPr>
              <a:t>стену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школы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очищают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перекрашивают,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чтобы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избавиться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</a:t>
            </a:r>
            <a:r>
              <a:rPr sz="2000" spc="-5" dirty="0">
                <a:latin typeface="Times New Roman"/>
                <a:cs typeface="Times New Roman"/>
              </a:rPr>
              <a:t> граффити.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Творчество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это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великолепно,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люди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должны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найти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такой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способ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самовыражения,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который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</a:t>
            </a:r>
            <a:r>
              <a:rPr sz="2000" spc="5" dirty="0">
                <a:latin typeface="Times New Roman"/>
                <a:cs typeface="Times New Roman"/>
              </a:rPr>
              <a:t> понесет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собой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лишний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ущерб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для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общества».</a:t>
            </a:r>
            <a:endParaRPr sz="2000">
              <a:latin typeface="Times New Roman"/>
              <a:cs typeface="Times New Roman"/>
            </a:endParaRPr>
          </a:p>
          <a:p>
            <a:pPr marL="12700" marR="8255" algn="just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302260" algn="l"/>
              </a:tabLst>
            </a:pPr>
            <a:r>
              <a:rPr sz="2000" b="1" i="1" spc="-5" dirty="0">
                <a:latin typeface="Times New Roman"/>
                <a:cs typeface="Times New Roman"/>
              </a:rPr>
              <a:t>Ольга. </a:t>
            </a:r>
            <a:r>
              <a:rPr sz="2000" spc="-30" dirty="0">
                <a:latin typeface="Times New Roman"/>
                <a:cs typeface="Times New Roman"/>
              </a:rPr>
              <a:t>«О </a:t>
            </a:r>
            <a:r>
              <a:rPr sz="2000" spc="-5" dirty="0">
                <a:latin typeface="Times New Roman"/>
                <a:cs typeface="Times New Roman"/>
              </a:rPr>
              <a:t>вкусах </a:t>
            </a:r>
            <a:r>
              <a:rPr sz="2000" dirty="0">
                <a:latin typeface="Times New Roman"/>
                <a:cs typeface="Times New Roman"/>
              </a:rPr>
              <a:t>не </a:t>
            </a:r>
            <a:r>
              <a:rPr sz="2000" spc="-25" dirty="0">
                <a:latin typeface="Times New Roman"/>
                <a:cs typeface="Times New Roman"/>
              </a:rPr>
              <a:t>спорят. </a:t>
            </a:r>
            <a:r>
              <a:rPr sz="2000" dirty="0">
                <a:latin typeface="Times New Roman"/>
                <a:cs typeface="Times New Roman"/>
              </a:rPr>
              <a:t>Общество </a:t>
            </a:r>
            <a:r>
              <a:rPr sz="2000" spc="-5" dirty="0">
                <a:latin typeface="Times New Roman"/>
                <a:cs typeface="Times New Roman"/>
              </a:rPr>
              <a:t>переполнено </a:t>
            </a:r>
            <a:r>
              <a:rPr sz="2000" spc="-10" dirty="0">
                <a:latin typeface="Times New Roman"/>
                <a:cs typeface="Times New Roman"/>
              </a:rPr>
              <a:t>информацией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рекламой. </a:t>
            </a:r>
            <a:r>
              <a:rPr sz="2000" spc="-10" dirty="0">
                <a:latin typeface="Times New Roman"/>
                <a:cs typeface="Times New Roman"/>
              </a:rPr>
              <a:t>Огромные навязчивые </a:t>
            </a:r>
            <a:r>
              <a:rPr sz="2000" dirty="0">
                <a:latin typeface="Times New Roman"/>
                <a:cs typeface="Times New Roman"/>
              </a:rPr>
              <a:t>афиши на </a:t>
            </a:r>
            <a:r>
              <a:rPr sz="2000" spc="-15" dirty="0">
                <a:latin typeface="Times New Roman"/>
                <a:cs typeface="Times New Roman"/>
              </a:rPr>
              <a:t>улицах. </a:t>
            </a:r>
            <a:r>
              <a:rPr sz="2000" spc="-5" dirty="0">
                <a:latin typeface="Times New Roman"/>
                <a:cs typeface="Times New Roman"/>
              </a:rPr>
              <a:t>Они допустимы? </a:t>
            </a:r>
            <a:r>
              <a:rPr sz="2000" spc="-10" dirty="0">
                <a:latin typeface="Times New Roman"/>
                <a:cs typeface="Times New Roman"/>
              </a:rPr>
              <a:t>Да,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большинстве </a:t>
            </a:r>
            <a:r>
              <a:rPr sz="2000" dirty="0">
                <a:latin typeface="Times New Roman"/>
                <a:cs typeface="Times New Roman"/>
              </a:rPr>
              <a:t>своем. А </a:t>
            </a:r>
            <a:r>
              <a:rPr sz="2000" spc="-5" dirty="0">
                <a:latin typeface="Times New Roman"/>
                <a:cs typeface="Times New Roman"/>
              </a:rPr>
              <a:t>граффити приемлемы? </a:t>
            </a:r>
            <a:r>
              <a:rPr sz="2000" spc="-50" dirty="0">
                <a:latin typeface="Times New Roman"/>
                <a:cs typeface="Times New Roman"/>
              </a:rPr>
              <a:t>Тут </a:t>
            </a:r>
            <a:r>
              <a:rPr sz="2000" spc="-5" dirty="0">
                <a:latin typeface="Times New Roman"/>
                <a:cs typeface="Times New Roman"/>
              </a:rPr>
              <a:t>мнения </a:t>
            </a:r>
            <a:r>
              <a:rPr sz="2000" spc="-15" dirty="0">
                <a:latin typeface="Times New Roman"/>
                <a:cs typeface="Times New Roman"/>
              </a:rPr>
              <a:t>расходятся. 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Люди,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которые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устанавливали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рекламные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щиты,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спрашивали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вашего 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разрешения?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Нет.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почему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тогда</a:t>
            </a:r>
            <a:r>
              <a:rPr sz="2000" spc="-20" dirty="0">
                <a:latin typeface="Times New Roman"/>
                <a:cs typeface="Times New Roman"/>
              </a:rPr>
              <a:t> люди,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занимающиеся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граффити,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должны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вас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спрашивать?»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7110" y="437515"/>
            <a:ext cx="43624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260" dirty="0">
                <a:latin typeface="Cambria"/>
                <a:cs typeface="Cambria"/>
              </a:rPr>
              <a:t>«К</a:t>
            </a:r>
            <a:r>
              <a:rPr sz="2400" b="1" spc="260" dirty="0">
                <a:latin typeface="Cambria"/>
                <a:cs typeface="Cambria"/>
              </a:rPr>
              <a:t>АРТИНА</a:t>
            </a:r>
            <a:r>
              <a:rPr sz="2400" b="1" spc="275" dirty="0">
                <a:latin typeface="Cambria"/>
                <a:cs typeface="Cambria"/>
              </a:rPr>
              <a:t> </a:t>
            </a:r>
            <a:r>
              <a:rPr sz="3000" b="1" spc="295" dirty="0">
                <a:latin typeface="Cambria"/>
                <a:cs typeface="Cambria"/>
              </a:rPr>
              <a:t>М</a:t>
            </a:r>
            <a:r>
              <a:rPr sz="2400" b="1" spc="295" dirty="0">
                <a:latin typeface="Cambria"/>
                <a:cs typeface="Cambria"/>
              </a:rPr>
              <a:t>АЛЕВИЧА</a:t>
            </a:r>
            <a:r>
              <a:rPr sz="3000" b="1" spc="295" dirty="0">
                <a:latin typeface="Cambria"/>
                <a:cs typeface="Cambria"/>
              </a:rPr>
              <a:t>»</a:t>
            </a:r>
            <a:endParaRPr sz="3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57" y="1217929"/>
            <a:ext cx="7774940" cy="4949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800" spc="-15" dirty="0">
                <a:latin typeface="Times New Roman"/>
                <a:cs typeface="Times New Roman"/>
              </a:rPr>
              <a:t>Ниже</a:t>
            </a:r>
            <a:r>
              <a:rPr sz="2800" spc="-10" dirty="0">
                <a:latin typeface="Times New Roman"/>
                <a:cs typeface="Times New Roman"/>
              </a:rPr>
              <a:t> представлена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ветка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форума,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посвященная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обсуждению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картины</a:t>
            </a:r>
            <a:r>
              <a:rPr sz="2800" spc="6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Малевича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«Черный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квадрат».</a:t>
            </a:r>
            <a:r>
              <a:rPr sz="2800" spc="-15" dirty="0">
                <a:latin typeface="Times New Roman"/>
                <a:cs typeface="Times New Roman"/>
              </a:rPr>
              <a:t> Изучите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сообщения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пользователей </a:t>
            </a:r>
            <a:r>
              <a:rPr sz="2800" spc="-15" dirty="0">
                <a:latin typeface="Times New Roman"/>
                <a:cs typeface="Times New Roman"/>
              </a:rPr>
              <a:t> форума.</a:t>
            </a:r>
            <a:endParaRPr sz="2800">
              <a:latin typeface="Times New Roman"/>
              <a:cs typeface="Times New Roman"/>
            </a:endParaRPr>
          </a:p>
          <a:p>
            <a:pPr marL="3154680">
              <a:lnSpc>
                <a:spcPct val="100000"/>
              </a:lnSpc>
              <a:spcBef>
                <a:spcPts val="605"/>
              </a:spcBef>
            </a:pPr>
            <a:r>
              <a:rPr sz="2800" spc="5" dirty="0">
                <a:latin typeface="Times New Roman"/>
                <a:cs typeface="Times New Roman"/>
              </a:rPr>
              <a:t>Вопросы:</a:t>
            </a:r>
            <a:endParaRPr sz="2800">
              <a:latin typeface="Times New Roman"/>
              <a:cs typeface="Times New Roman"/>
            </a:endParaRPr>
          </a:p>
          <a:p>
            <a:pPr marL="340360" marR="324485" indent="-127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683895" algn="l"/>
              </a:tabLst>
            </a:pPr>
            <a:r>
              <a:rPr sz="2800" spc="-5" dirty="0">
                <a:latin typeface="Times New Roman"/>
                <a:cs typeface="Times New Roman"/>
              </a:rPr>
              <a:t>Мнение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какого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участника</a:t>
            </a:r>
            <a:r>
              <a:rPr sz="2800" spc="-10" dirty="0">
                <a:latin typeface="Times New Roman"/>
                <a:cs typeface="Times New Roman"/>
              </a:rPr>
              <a:t> дискуссии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больше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всего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соответствует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вашему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мнению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картине</a:t>
            </a:r>
            <a:endParaRPr sz="2800">
              <a:latin typeface="Times New Roman"/>
              <a:cs typeface="Times New Roman"/>
            </a:endParaRPr>
          </a:p>
          <a:p>
            <a:pPr marL="305308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Times New Roman"/>
                <a:cs typeface="Times New Roman"/>
              </a:rPr>
              <a:t>Малевича?</a:t>
            </a:r>
            <a:endParaRPr sz="2800">
              <a:latin typeface="Times New Roman"/>
              <a:cs typeface="Times New Roman"/>
            </a:endParaRPr>
          </a:p>
          <a:p>
            <a:pPr marL="914400" indent="-356235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914400" algn="l"/>
              </a:tabLst>
            </a:pPr>
            <a:r>
              <a:rPr sz="2800" spc="-10" dirty="0">
                <a:latin typeface="Times New Roman"/>
                <a:cs typeface="Times New Roman"/>
              </a:rPr>
              <a:t>Запишите </a:t>
            </a:r>
            <a:r>
              <a:rPr sz="2800" dirty="0">
                <a:latin typeface="Times New Roman"/>
                <a:cs typeface="Times New Roman"/>
              </a:rPr>
              <a:t>имя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участника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приведите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два</a:t>
            </a:r>
            <a:endParaRPr sz="2800">
              <a:latin typeface="Times New Roman"/>
              <a:cs typeface="Times New Roman"/>
            </a:endParaRPr>
          </a:p>
          <a:p>
            <a:pPr marL="3096895" marR="269875" indent="-2825750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аргумента </a:t>
            </a:r>
            <a:r>
              <a:rPr sz="2800" spc="-5" dirty="0">
                <a:latin typeface="Times New Roman"/>
                <a:cs typeface="Times New Roman"/>
              </a:rPr>
              <a:t>из </a:t>
            </a:r>
            <a:r>
              <a:rPr sz="2800" spc="-10" dirty="0">
                <a:latin typeface="Times New Roman"/>
                <a:cs typeface="Times New Roman"/>
              </a:rPr>
              <a:t>текста, чтобы проиллюстрировать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ваш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ответ</a:t>
            </a:r>
            <a:r>
              <a:rPr sz="2800" i="1" spc="-15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0410" y="437515"/>
            <a:ext cx="43624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260" dirty="0">
                <a:latin typeface="Cambria"/>
                <a:cs typeface="Cambria"/>
              </a:rPr>
              <a:t>«К</a:t>
            </a:r>
            <a:r>
              <a:rPr sz="2400" b="1" spc="260" dirty="0">
                <a:latin typeface="Cambria"/>
                <a:cs typeface="Cambria"/>
              </a:rPr>
              <a:t>АРТИНА</a:t>
            </a:r>
            <a:r>
              <a:rPr sz="2400" b="1" spc="315" dirty="0">
                <a:latin typeface="Cambria"/>
                <a:cs typeface="Cambria"/>
              </a:rPr>
              <a:t> </a:t>
            </a:r>
            <a:r>
              <a:rPr sz="3000" b="1" spc="290" dirty="0">
                <a:latin typeface="Cambria"/>
                <a:cs typeface="Cambria"/>
              </a:rPr>
              <a:t>М</a:t>
            </a:r>
            <a:r>
              <a:rPr sz="2400" b="1" spc="290" dirty="0">
                <a:latin typeface="Cambria"/>
                <a:cs typeface="Cambria"/>
              </a:rPr>
              <a:t>АЛЕВИЧА</a:t>
            </a:r>
            <a:r>
              <a:rPr sz="3000" b="1" spc="290" dirty="0">
                <a:latin typeface="Cambria"/>
                <a:cs typeface="Cambria"/>
              </a:rPr>
              <a:t>»</a:t>
            </a:r>
            <a:endParaRPr sz="30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825" y="1557400"/>
            <a:ext cx="8401050" cy="50402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826</Words>
  <Application>Microsoft Office PowerPoint</Application>
  <PresentationFormat>Экран (4:3)</PresentationFormat>
  <Paragraphs>160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ЧТО ТАКОЕ «ФУНКЦИОНАЛЬНАЯ ГРАМОТНОСТЬ»?</vt:lpstr>
      <vt:lpstr>ФУНКЦИОНАЛЬНО ГРАМОТНЫЙ ЧЕЛОВЕК</vt:lpstr>
      <vt:lpstr>ФУНКЦИОНАЛЬНАЯ ГРАМОТНОСТЬ  ВКЛЮЧАЕТ В СЕБЯ СЛЕДУЮЩИЕ КОМПЕТЕНЦИИ:</vt:lpstr>
      <vt:lpstr>ХАРАКТЕРИСТИКАМИ УРОВНЕВЫХ ПОКАЗАТЕЛЕЙ  ФУНКЦИОНАЛЬНОЙ ГРАМОТНОСТИ УЧАЩИХСЯ  ЯВЛЯЮТСЯ:</vt:lpstr>
      <vt:lpstr>Слайд 5</vt:lpstr>
      <vt:lpstr>ВОПРОСЫ И ЗАДАНИЯ,</vt:lpstr>
      <vt:lpstr>«ГРАФФИТИ»</vt:lpstr>
      <vt:lpstr>«КАРТИНА МАЛЕВИЧА»</vt:lpstr>
      <vt:lpstr>«КАРТИНА МАЛЕВИЧА»</vt:lpstr>
      <vt:lpstr>Слайд 10</vt:lpstr>
      <vt:lpstr>ВСТАВЬТЕ ПРОПУЩЕННОЕ СЛОВО</vt:lpstr>
      <vt:lpstr>ПРИМЕР ТВОРЧЕСКОГО ЗАДАНИЯ: «ПЕРСПЕКТИВА»</vt:lpstr>
      <vt:lpstr>НАИБОЛЕЕ УСПЕШНЫМИ ДЛЯ РЕШЕНИЯ ПРОБЛЕМ  ФОРМИРОВАНИЯ ЧИТАТЕЛЬСКОЙ ГРАМОТНОСТИ  ЯВЛЯЮТСЯ ЗАДАНИЯ СЛЕДУЮЩЕГО ХАРАКТЕРА:</vt:lpstr>
      <vt:lpstr>ВИДЫ ЗАДАНИЙ, НАПРАВЛЕННЫХ НА ФОРМИРОВАНИЕ</vt:lpstr>
      <vt:lpstr>ПРИМЕР «ИЗОБРАЖЕНИЕ УКРАШЕНИЙ ДРЕВНЕГО ЕГИПТА».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СОДЕРЖАНИЕ ФУНКЦИОНАЛЬНОЙ ГРАМОТНОСТИ</vt:lpstr>
      <vt:lpstr>Слайд 24</vt:lpstr>
      <vt:lpstr>Слайд 25</vt:lpstr>
      <vt:lpstr>Желаем успехов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ФУНКЦИОНАЛЬНОЙ ГРАМОТНОСТИ НА УРОКАХ ИЗОБРАЗИТЕЛЬНОГО ИСКУССТВА В 5-8 КЛАССАХ</dc:title>
  <dc:creator>Гаврил</dc:creator>
  <cp:lastModifiedBy>Admin</cp:lastModifiedBy>
  <cp:revision>2</cp:revision>
  <dcterms:created xsi:type="dcterms:W3CDTF">2022-01-08T08:28:47Z</dcterms:created>
  <dcterms:modified xsi:type="dcterms:W3CDTF">2022-01-12T03:51:54Z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2022-01-08T00:00:00Z</vt:filetime>
  </property>
</Properties>
</file>